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55"/>
  </p:notesMasterIdLst>
  <p:sldIdLst>
    <p:sldId id="413" r:id="rId5"/>
    <p:sldId id="371" r:id="rId6"/>
    <p:sldId id="372" r:id="rId7"/>
    <p:sldId id="414" r:id="rId8"/>
    <p:sldId id="388" r:id="rId9"/>
    <p:sldId id="416" r:id="rId10"/>
    <p:sldId id="417" r:id="rId11"/>
    <p:sldId id="418" r:id="rId12"/>
    <p:sldId id="419" r:id="rId13"/>
    <p:sldId id="420" r:id="rId14"/>
    <p:sldId id="421" r:id="rId15"/>
    <p:sldId id="422" r:id="rId16"/>
    <p:sldId id="423" r:id="rId17"/>
    <p:sldId id="424" r:id="rId18"/>
    <p:sldId id="425" r:id="rId19"/>
    <p:sldId id="426" r:id="rId20"/>
    <p:sldId id="427" r:id="rId21"/>
    <p:sldId id="429" r:id="rId22"/>
    <p:sldId id="403" r:id="rId23"/>
    <p:sldId id="430" r:id="rId24"/>
    <p:sldId id="431" r:id="rId25"/>
    <p:sldId id="432" r:id="rId26"/>
    <p:sldId id="433" r:id="rId27"/>
    <p:sldId id="434" r:id="rId28"/>
    <p:sldId id="436" r:id="rId29"/>
    <p:sldId id="435"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50" r:id="rId43"/>
    <p:sldId id="451" r:id="rId44"/>
    <p:sldId id="452" r:id="rId45"/>
    <p:sldId id="453" r:id="rId46"/>
    <p:sldId id="454" r:id="rId47"/>
    <p:sldId id="455" r:id="rId48"/>
    <p:sldId id="456" r:id="rId49"/>
    <p:sldId id="457" r:id="rId50"/>
    <p:sldId id="458" r:id="rId51"/>
    <p:sldId id="459" r:id="rId52"/>
    <p:sldId id="460" r:id="rId53"/>
    <p:sldId id="4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9" autoAdjust="0"/>
    <p:restoredTop sz="94636" autoAdjust="0"/>
  </p:normalViewPr>
  <p:slideViewPr>
    <p:cSldViewPr snapToGrid="0">
      <p:cViewPr varScale="1">
        <p:scale>
          <a:sx n="129" d="100"/>
          <a:sy n="129" d="100"/>
        </p:scale>
        <p:origin x="248" y="20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6/10/23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FD177CC8-001B-43AD-8769-8F49681EBEDD}"/>
              </a:ext>
            </a:extLst>
          </p:cNvPr>
          <p:cNvSpPr>
            <a:spLocks noGrp="1"/>
          </p:cNvSpPr>
          <p:nvPr>
            <p:ph type="pic" sz="quarter" idx="13"/>
          </p:nvPr>
        </p:nvSpPr>
        <p:spPr>
          <a:xfrm>
            <a:off x="0" y="0"/>
            <a:ext cx="11273115" cy="6858000"/>
          </a:xfrm>
          <a:custGeom>
            <a:avLst/>
            <a:gdLst>
              <a:gd name="connsiteX0" fmla="*/ 3348090 w 11273115"/>
              <a:gd name="connsiteY0" fmla="*/ 0 h 6858000"/>
              <a:gd name="connsiteX1" fmla="*/ 3350669 w 11273115"/>
              <a:gd name="connsiteY1" fmla="*/ 66 h 6858000"/>
              <a:gd name="connsiteX2" fmla="*/ 3350669 w 11273115"/>
              <a:gd name="connsiteY2" fmla="*/ 0 h 6858000"/>
              <a:gd name="connsiteX3" fmla="*/ 11272195 w 11273115"/>
              <a:gd name="connsiteY3" fmla="*/ 0 h 6858000"/>
              <a:gd name="connsiteX4" fmla="*/ 11272195 w 11273115"/>
              <a:gd name="connsiteY4" fmla="*/ 2961216 h 6858000"/>
              <a:gd name="connsiteX5" fmla="*/ 11271695 w 11273115"/>
              <a:gd name="connsiteY5" fmla="*/ 2961216 h 6858000"/>
              <a:gd name="connsiteX6" fmla="*/ 11273115 w 11273115"/>
              <a:gd name="connsiteY6" fmla="*/ 3017366 h 6858000"/>
              <a:gd name="connsiteX7" fmla="*/ 7818094 w 11273115"/>
              <a:gd name="connsiteY7" fmla="*/ 6846005 h 6858000"/>
              <a:gd name="connsiteX8" fmla="*/ 7660345 w 11273115"/>
              <a:gd name="connsiteY8" fmla="*/ 6858000 h 6858000"/>
              <a:gd name="connsiteX9" fmla="*/ 0 w 11273115"/>
              <a:gd name="connsiteY9" fmla="*/ 6858000 h 6858000"/>
              <a:gd name="connsiteX10" fmla="*/ 0 w 11273115"/>
              <a:gd name="connsiteY10" fmla="*/ 3105006 h 6858000"/>
              <a:gd name="connsiteX11" fmla="*/ 1984 w 11273115"/>
              <a:gd name="connsiteY11" fmla="*/ 3078405 h 6858000"/>
              <a:gd name="connsiteX12" fmla="*/ 3348090 w 1127311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3115" h="6858000">
                <a:moveTo>
                  <a:pt x="3348090" y="0"/>
                </a:moveTo>
                <a:lnTo>
                  <a:pt x="3350669" y="66"/>
                </a:lnTo>
                <a:lnTo>
                  <a:pt x="3350669" y="0"/>
                </a:lnTo>
                <a:lnTo>
                  <a:pt x="11272195" y="0"/>
                </a:lnTo>
                <a:lnTo>
                  <a:pt x="11272195" y="2961216"/>
                </a:lnTo>
                <a:lnTo>
                  <a:pt x="11271695" y="2961216"/>
                </a:lnTo>
                <a:lnTo>
                  <a:pt x="11273115" y="3017366"/>
                </a:lnTo>
                <a:cubicBezTo>
                  <a:pt x="11273115" y="5009996"/>
                  <a:pt x="9758729" y="6648923"/>
                  <a:pt x="7818094" y="6846005"/>
                </a:cubicBezTo>
                <a:lnTo>
                  <a:pt x="7660345" y="6858000"/>
                </a:lnTo>
                <a:lnTo>
                  <a:pt x="0" y="6858000"/>
                </a:lnTo>
                <a:lnTo>
                  <a:pt x="0" y="3105006"/>
                </a:lnTo>
                <a:lnTo>
                  <a:pt x="1984" y="3078405"/>
                </a:lnTo>
                <a:cubicBezTo>
                  <a:pt x="174228" y="1349311"/>
                  <a:pt x="1606596" y="0"/>
                  <a:pt x="3348090" y="0"/>
                </a:cubicBezTo>
                <a:close/>
              </a:path>
            </a:pathLst>
          </a:custGeom>
          <a:solidFill>
            <a:schemeClr val="accent6"/>
          </a:solidFill>
        </p:spPr>
        <p:txBody>
          <a:bodyPr wrap="square" anchor="ctr">
            <a:noAutofit/>
          </a:bodyPr>
          <a:lstStyle>
            <a:lvl1pPr algn="ctr">
              <a:defRPr/>
            </a:lvl1pPr>
          </a:lstStyle>
          <a:p>
            <a:endParaRPr lang="en-US" dirty="0"/>
          </a:p>
        </p:txBody>
      </p:sp>
      <p:sp>
        <p:nvSpPr>
          <p:cNvPr id="9" name="Freeform: Shape 8">
            <a:extLst>
              <a:ext uri="{FF2B5EF4-FFF2-40B4-BE49-F238E27FC236}">
                <a16:creationId xmlns:a16="http://schemas.microsoft.com/office/drawing/2014/main" id="{ED724945-48CE-43AA-A2D7-D18FC7CB735C}"/>
              </a:ext>
              <a:ext uri="{C183D7F6-B498-43B3-948B-1728B52AA6E4}">
                <adec:decorative xmlns:adec="http://schemas.microsoft.com/office/drawing/2017/decorative" val="1"/>
              </a:ext>
            </a:extLst>
          </p:cNvPr>
          <p:cNvSpPr/>
          <p:nvPr userDrawn="1"/>
        </p:nvSpPr>
        <p:spPr>
          <a:xfrm flipH="1" flipV="1">
            <a:off x="0" y="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
            <a:extLst>
              <a:ext uri="{FF2B5EF4-FFF2-40B4-BE49-F238E27FC236}">
                <a16:creationId xmlns:a16="http://schemas.microsoft.com/office/drawing/2014/main" id="{FF4C4F21-0086-44BC-AE2C-731756B16DCD}"/>
              </a:ext>
            </a:extLst>
          </p:cNvPr>
          <p:cNvSpPr>
            <a:spLocks noGrp="1"/>
          </p:cNvSpPr>
          <p:nvPr>
            <p:ph type="ctrTitle"/>
          </p:nvPr>
        </p:nvSpPr>
        <p:spPr>
          <a:xfrm>
            <a:off x="609521" y="4330696"/>
            <a:ext cx="11582479" cy="2527304"/>
          </a:xfrm>
          <a:custGeom>
            <a:avLst/>
            <a:gdLst>
              <a:gd name="connsiteX0" fmla="*/ 326075 w 8600365"/>
              <a:gd name="connsiteY0" fmla="*/ 0 h 1224926"/>
              <a:gd name="connsiteX1" fmla="*/ 827429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87289"/>
              <a:gd name="connsiteY0" fmla="*/ 0 h 1224926"/>
              <a:gd name="connsiteX1" fmla="*/ 8609570 w 8687289"/>
              <a:gd name="connsiteY1" fmla="*/ 0 h 1224926"/>
              <a:gd name="connsiteX2" fmla="*/ 8600365 w 8687289"/>
              <a:gd name="connsiteY2" fmla="*/ 326075 h 1224926"/>
              <a:gd name="connsiteX3" fmla="*/ 8600365 w 8687289"/>
              <a:gd name="connsiteY3" fmla="*/ 1224926 h 1224926"/>
              <a:gd name="connsiteX4" fmla="*/ 8600365 w 8687289"/>
              <a:gd name="connsiteY4" fmla="*/ 1224926 h 1224926"/>
              <a:gd name="connsiteX5" fmla="*/ 0 w 8687289"/>
              <a:gd name="connsiteY5" fmla="*/ 1224926 h 1224926"/>
              <a:gd name="connsiteX6" fmla="*/ 0 w 8687289"/>
              <a:gd name="connsiteY6" fmla="*/ 1224926 h 1224926"/>
              <a:gd name="connsiteX7" fmla="*/ 0 w 8687289"/>
              <a:gd name="connsiteY7" fmla="*/ 326075 h 1224926"/>
              <a:gd name="connsiteX8" fmla="*/ 326075 w 8687289"/>
              <a:gd name="connsiteY8" fmla="*/ 0 h 1224926"/>
              <a:gd name="connsiteX0" fmla="*/ 326075 w 8635417"/>
              <a:gd name="connsiteY0" fmla="*/ 0 h 1224926"/>
              <a:gd name="connsiteX1" fmla="*/ 8533370 w 8635417"/>
              <a:gd name="connsiteY1" fmla="*/ 0 h 1224926"/>
              <a:gd name="connsiteX2" fmla="*/ 8600365 w 8635417"/>
              <a:gd name="connsiteY2" fmla="*/ 326075 h 1224926"/>
              <a:gd name="connsiteX3" fmla="*/ 8600365 w 8635417"/>
              <a:gd name="connsiteY3" fmla="*/ 1224926 h 1224926"/>
              <a:gd name="connsiteX4" fmla="*/ 8600365 w 8635417"/>
              <a:gd name="connsiteY4" fmla="*/ 1224926 h 1224926"/>
              <a:gd name="connsiteX5" fmla="*/ 0 w 8635417"/>
              <a:gd name="connsiteY5" fmla="*/ 1224926 h 1224926"/>
              <a:gd name="connsiteX6" fmla="*/ 0 w 8635417"/>
              <a:gd name="connsiteY6" fmla="*/ 1224926 h 1224926"/>
              <a:gd name="connsiteX7" fmla="*/ 0 w 8635417"/>
              <a:gd name="connsiteY7" fmla="*/ 326075 h 1224926"/>
              <a:gd name="connsiteX8" fmla="*/ 326075 w 8635417"/>
              <a:gd name="connsiteY8" fmla="*/ 0 h 1224926"/>
              <a:gd name="connsiteX0" fmla="*/ 326075 w 8626903"/>
              <a:gd name="connsiteY0" fmla="*/ 0 h 1224926"/>
              <a:gd name="connsiteX1" fmla="*/ 8518130 w 8626903"/>
              <a:gd name="connsiteY1" fmla="*/ 0 h 1224926"/>
              <a:gd name="connsiteX2" fmla="*/ 8600365 w 8626903"/>
              <a:gd name="connsiteY2" fmla="*/ 326075 h 1224926"/>
              <a:gd name="connsiteX3" fmla="*/ 8600365 w 8626903"/>
              <a:gd name="connsiteY3" fmla="*/ 1224926 h 1224926"/>
              <a:gd name="connsiteX4" fmla="*/ 8600365 w 8626903"/>
              <a:gd name="connsiteY4" fmla="*/ 1224926 h 1224926"/>
              <a:gd name="connsiteX5" fmla="*/ 0 w 8626903"/>
              <a:gd name="connsiteY5" fmla="*/ 1224926 h 1224926"/>
              <a:gd name="connsiteX6" fmla="*/ 0 w 8626903"/>
              <a:gd name="connsiteY6" fmla="*/ 1224926 h 1224926"/>
              <a:gd name="connsiteX7" fmla="*/ 0 w 8626903"/>
              <a:gd name="connsiteY7" fmla="*/ 326075 h 1224926"/>
              <a:gd name="connsiteX8" fmla="*/ 326075 w 8626903"/>
              <a:gd name="connsiteY8" fmla="*/ 0 h 1224926"/>
              <a:gd name="connsiteX0" fmla="*/ 326075 w 8600365"/>
              <a:gd name="connsiteY0" fmla="*/ 0 h 1224926"/>
              <a:gd name="connsiteX1" fmla="*/ 8518130 w 8600365"/>
              <a:gd name="connsiteY1" fmla="*/ 0 h 1224926"/>
              <a:gd name="connsiteX2" fmla="*/ 8600365 w 8600365"/>
              <a:gd name="connsiteY2" fmla="*/ 32607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00365"/>
              <a:gd name="connsiteY0" fmla="*/ 0 h 1224926"/>
              <a:gd name="connsiteX1" fmla="*/ 8518130 w 8600365"/>
              <a:gd name="connsiteY1" fmla="*/ 0 h 1224926"/>
              <a:gd name="connsiteX2" fmla="*/ 8600365 w 8600365"/>
              <a:gd name="connsiteY2" fmla="*/ 764225 h 1224926"/>
              <a:gd name="connsiteX3" fmla="*/ 8600365 w 8600365"/>
              <a:gd name="connsiteY3" fmla="*/ 1224926 h 1224926"/>
              <a:gd name="connsiteX4" fmla="*/ 8600365 w 8600365"/>
              <a:gd name="connsiteY4" fmla="*/ 1224926 h 1224926"/>
              <a:gd name="connsiteX5" fmla="*/ 0 w 8600365"/>
              <a:gd name="connsiteY5" fmla="*/ 1224926 h 1224926"/>
              <a:gd name="connsiteX6" fmla="*/ 0 w 8600365"/>
              <a:gd name="connsiteY6" fmla="*/ 1224926 h 1224926"/>
              <a:gd name="connsiteX7" fmla="*/ 0 w 8600365"/>
              <a:gd name="connsiteY7" fmla="*/ 326075 h 1224926"/>
              <a:gd name="connsiteX8" fmla="*/ 326075 w 8600365"/>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11111"/>
              <a:gd name="connsiteY0" fmla="*/ 0 h 1224926"/>
              <a:gd name="connsiteX1" fmla="*/ 8603855 w 8611111"/>
              <a:gd name="connsiteY1" fmla="*/ 0 h 1224926"/>
              <a:gd name="connsiteX2" fmla="*/ 8600365 w 8611111"/>
              <a:gd name="connsiteY2" fmla="*/ 764225 h 1224926"/>
              <a:gd name="connsiteX3" fmla="*/ 8600365 w 8611111"/>
              <a:gd name="connsiteY3" fmla="*/ 1224926 h 1224926"/>
              <a:gd name="connsiteX4" fmla="*/ 8600365 w 8611111"/>
              <a:gd name="connsiteY4" fmla="*/ 1224926 h 1224926"/>
              <a:gd name="connsiteX5" fmla="*/ 0 w 8611111"/>
              <a:gd name="connsiteY5" fmla="*/ 1224926 h 1224926"/>
              <a:gd name="connsiteX6" fmla="*/ 0 w 8611111"/>
              <a:gd name="connsiteY6" fmla="*/ 1224926 h 1224926"/>
              <a:gd name="connsiteX7" fmla="*/ 0 w 8611111"/>
              <a:gd name="connsiteY7" fmla="*/ 326075 h 1224926"/>
              <a:gd name="connsiteX8" fmla="*/ 326075 w 8611111"/>
              <a:gd name="connsiteY8" fmla="*/ 0 h 1224926"/>
              <a:gd name="connsiteX0" fmla="*/ 326075 w 8606958"/>
              <a:gd name="connsiteY0" fmla="*/ 0 h 1224926"/>
              <a:gd name="connsiteX1" fmla="*/ 8603855 w 8606958"/>
              <a:gd name="connsiteY1" fmla="*/ 0 h 1224926"/>
              <a:gd name="connsiteX2" fmla="*/ 8600365 w 8606958"/>
              <a:gd name="connsiteY2" fmla="*/ 764225 h 1224926"/>
              <a:gd name="connsiteX3" fmla="*/ 8600365 w 8606958"/>
              <a:gd name="connsiteY3" fmla="*/ 1224926 h 1224926"/>
              <a:gd name="connsiteX4" fmla="*/ 8600365 w 8606958"/>
              <a:gd name="connsiteY4" fmla="*/ 1224926 h 1224926"/>
              <a:gd name="connsiteX5" fmla="*/ 0 w 8606958"/>
              <a:gd name="connsiteY5" fmla="*/ 1224926 h 1224926"/>
              <a:gd name="connsiteX6" fmla="*/ 0 w 8606958"/>
              <a:gd name="connsiteY6" fmla="*/ 1224926 h 1224926"/>
              <a:gd name="connsiteX7" fmla="*/ 0 w 8606958"/>
              <a:gd name="connsiteY7" fmla="*/ 326075 h 1224926"/>
              <a:gd name="connsiteX8" fmla="*/ 326075 w 8606958"/>
              <a:gd name="connsiteY8" fmla="*/ 0 h 1224926"/>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0 w 8606958"/>
              <a:gd name="connsiteY7" fmla="*/ 338448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0 w 8606958"/>
              <a:gd name="connsiteY6" fmla="*/ 1237299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585122 w 8606958"/>
              <a:gd name="connsiteY6" fmla="*/ 909415 h 1237299"/>
              <a:gd name="connsiteX7" fmla="*/ 405811 w 8606958"/>
              <a:gd name="connsiteY7" fmla="*/ 480737 h 1237299"/>
              <a:gd name="connsiteX8" fmla="*/ 1722819 w 8606958"/>
              <a:gd name="connsiteY8" fmla="*/ 0 h 1237299"/>
              <a:gd name="connsiteX0" fmla="*/ 1932911 w 8817050"/>
              <a:gd name="connsiteY0" fmla="*/ 0 h 1237299"/>
              <a:gd name="connsiteX1" fmla="*/ 8813947 w 8817050"/>
              <a:gd name="connsiteY1" fmla="*/ 12373 h 1237299"/>
              <a:gd name="connsiteX2" fmla="*/ 8810457 w 8817050"/>
              <a:gd name="connsiteY2" fmla="*/ 776598 h 1237299"/>
              <a:gd name="connsiteX3" fmla="*/ 8810457 w 8817050"/>
              <a:gd name="connsiteY3" fmla="*/ 1237299 h 1237299"/>
              <a:gd name="connsiteX4" fmla="*/ 8810457 w 8817050"/>
              <a:gd name="connsiteY4" fmla="*/ 1237299 h 1237299"/>
              <a:gd name="connsiteX5" fmla="*/ 210092 w 8817050"/>
              <a:gd name="connsiteY5" fmla="*/ 1237299 h 1237299"/>
              <a:gd name="connsiteX6" fmla="*/ 313904 w 8817050"/>
              <a:gd name="connsiteY6" fmla="*/ 810431 h 1237299"/>
              <a:gd name="connsiteX7" fmla="*/ 615903 w 8817050"/>
              <a:gd name="connsiteY7" fmla="*/ 480737 h 1237299"/>
              <a:gd name="connsiteX8" fmla="*/ 1932911 w 8817050"/>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405811 w 8606958"/>
              <a:gd name="connsiteY7" fmla="*/ 480737 h 1237299"/>
              <a:gd name="connsiteX8" fmla="*/ 1722819 w 8606958"/>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414334 w 8615481"/>
              <a:gd name="connsiteY7" fmla="*/ 4807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31342 w 8615481"/>
              <a:gd name="connsiteY0" fmla="*/ 0 h 1237299"/>
              <a:gd name="connsiteX1" fmla="*/ 8612378 w 8615481"/>
              <a:gd name="connsiteY1" fmla="*/ 12373 h 1237299"/>
              <a:gd name="connsiteX2" fmla="*/ 8608888 w 8615481"/>
              <a:gd name="connsiteY2" fmla="*/ 776598 h 1237299"/>
              <a:gd name="connsiteX3" fmla="*/ 8608888 w 8615481"/>
              <a:gd name="connsiteY3" fmla="*/ 1237299 h 1237299"/>
              <a:gd name="connsiteX4" fmla="*/ 8608888 w 8615481"/>
              <a:gd name="connsiteY4" fmla="*/ 1237299 h 1237299"/>
              <a:gd name="connsiteX5" fmla="*/ 8523 w 8615481"/>
              <a:gd name="connsiteY5" fmla="*/ 1237299 h 1237299"/>
              <a:gd name="connsiteX6" fmla="*/ 112335 w 8615481"/>
              <a:gd name="connsiteY6" fmla="*/ 810431 h 1237299"/>
              <a:gd name="connsiteX7" fmla="*/ 782395 w 8615481"/>
              <a:gd name="connsiteY7" fmla="*/ 251837 h 1237299"/>
              <a:gd name="connsiteX8" fmla="*/ 1731342 w 8615481"/>
              <a:gd name="connsiteY8" fmla="*/ 0 h 1237299"/>
              <a:gd name="connsiteX0" fmla="*/ 1727632 w 8611771"/>
              <a:gd name="connsiteY0" fmla="*/ 0 h 1237299"/>
              <a:gd name="connsiteX1" fmla="*/ 8608668 w 8611771"/>
              <a:gd name="connsiteY1" fmla="*/ 12373 h 1237299"/>
              <a:gd name="connsiteX2" fmla="*/ 8605178 w 8611771"/>
              <a:gd name="connsiteY2" fmla="*/ 776598 h 1237299"/>
              <a:gd name="connsiteX3" fmla="*/ 8605178 w 8611771"/>
              <a:gd name="connsiteY3" fmla="*/ 1237299 h 1237299"/>
              <a:gd name="connsiteX4" fmla="*/ 8605178 w 8611771"/>
              <a:gd name="connsiteY4" fmla="*/ 1237299 h 1237299"/>
              <a:gd name="connsiteX5" fmla="*/ 4813 w 8611771"/>
              <a:gd name="connsiteY5" fmla="*/ 1237299 h 1237299"/>
              <a:gd name="connsiteX6" fmla="*/ 108625 w 8611771"/>
              <a:gd name="connsiteY6" fmla="*/ 810431 h 1237299"/>
              <a:gd name="connsiteX7" fmla="*/ 778685 w 8611771"/>
              <a:gd name="connsiteY7" fmla="*/ 251837 h 1237299"/>
              <a:gd name="connsiteX8" fmla="*/ 1727632 w 8611771"/>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103812 w 8606958"/>
              <a:gd name="connsiteY6" fmla="*/ 810431 h 1237299"/>
              <a:gd name="connsiteX7" fmla="*/ 773872 w 8606958"/>
              <a:gd name="connsiteY7" fmla="*/ 251837 h 1237299"/>
              <a:gd name="connsiteX8" fmla="*/ 1722819 w 8606958"/>
              <a:gd name="connsiteY8" fmla="*/ 0 h 1237299"/>
              <a:gd name="connsiteX0" fmla="*/ 1726697 w 8610836"/>
              <a:gd name="connsiteY0" fmla="*/ 0 h 1237299"/>
              <a:gd name="connsiteX1" fmla="*/ 8607733 w 8610836"/>
              <a:gd name="connsiteY1" fmla="*/ 12373 h 1237299"/>
              <a:gd name="connsiteX2" fmla="*/ 8604243 w 8610836"/>
              <a:gd name="connsiteY2" fmla="*/ 776598 h 1237299"/>
              <a:gd name="connsiteX3" fmla="*/ 8604243 w 8610836"/>
              <a:gd name="connsiteY3" fmla="*/ 1237299 h 1237299"/>
              <a:gd name="connsiteX4" fmla="*/ 8604243 w 8610836"/>
              <a:gd name="connsiteY4" fmla="*/ 1237299 h 1237299"/>
              <a:gd name="connsiteX5" fmla="*/ 3878 w 8610836"/>
              <a:gd name="connsiteY5" fmla="*/ 1237299 h 1237299"/>
              <a:gd name="connsiteX6" fmla="*/ 88815 w 8610836"/>
              <a:gd name="connsiteY6" fmla="*/ 810431 h 1237299"/>
              <a:gd name="connsiteX7" fmla="*/ 777750 w 8610836"/>
              <a:gd name="connsiteY7" fmla="*/ 251837 h 1237299"/>
              <a:gd name="connsiteX8" fmla="*/ 1726697 w 8610836"/>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73872 w 8606958"/>
              <a:gd name="connsiteY7" fmla="*/ 251837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722819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722819 w 8606958"/>
              <a:gd name="connsiteY8" fmla="*/ 0 h 1237299"/>
              <a:gd name="connsiteX0" fmla="*/ 1637882 w 8606958"/>
              <a:gd name="connsiteY0" fmla="*/ 0 h 1237299"/>
              <a:gd name="connsiteX1" fmla="*/ 8603855 w 8606958"/>
              <a:gd name="connsiteY1" fmla="*/ 12373 h 1237299"/>
              <a:gd name="connsiteX2" fmla="*/ 8600365 w 8606958"/>
              <a:gd name="connsiteY2" fmla="*/ 776598 h 1237299"/>
              <a:gd name="connsiteX3" fmla="*/ 8600365 w 8606958"/>
              <a:gd name="connsiteY3" fmla="*/ 1237299 h 1237299"/>
              <a:gd name="connsiteX4" fmla="*/ 8600365 w 8606958"/>
              <a:gd name="connsiteY4" fmla="*/ 1237299 h 1237299"/>
              <a:gd name="connsiteX5" fmla="*/ 0 w 8606958"/>
              <a:gd name="connsiteY5" fmla="*/ 1237299 h 1237299"/>
              <a:gd name="connsiteX6" fmla="*/ 84937 w 8606958"/>
              <a:gd name="connsiteY6" fmla="*/ 810431 h 1237299"/>
              <a:gd name="connsiteX7" fmla="*/ 745560 w 8606958"/>
              <a:gd name="connsiteY7" fmla="*/ 239464 h 1237299"/>
              <a:gd name="connsiteX8" fmla="*/ 1637882 w 8606958"/>
              <a:gd name="connsiteY8" fmla="*/ 0 h 1237299"/>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745560 w 8606958"/>
              <a:gd name="connsiteY7" fmla="*/ 251837 h 1249672"/>
              <a:gd name="connsiteX8" fmla="*/ 2298504 w 8606958"/>
              <a:gd name="connsiteY8" fmla="*/ 0 h 1249672"/>
              <a:gd name="connsiteX0" fmla="*/ 2298504 w 8606958"/>
              <a:gd name="connsiteY0" fmla="*/ 0 h 1249672"/>
              <a:gd name="connsiteX1" fmla="*/ 8603855 w 8606958"/>
              <a:gd name="connsiteY1" fmla="*/ 24746 h 1249672"/>
              <a:gd name="connsiteX2" fmla="*/ 8600365 w 8606958"/>
              <a:gd name="connsiteY2" fmla="*/ 788971 h 1249672"/>
              <a:gd name="connsiteX3" fmla="*/ 8600365 w 8606958"/>
              <a:gd name="connsiteY3" fmla="*/ 1249672 h 1249672"/>
              <a:gd name="connsiteX4" fmla="*/ 8600365 w 8606958"/>
              <a:gd name="connsiteY4" fmla="*/ 1249672 h 1249672"/>
              <a:gd name="connsiteX5" fmla="*/ 0 w 8606958"/>
              <a:gd name="connsiteY5" fmla="*/ 1249672 h 1249672"/>
              <a:gd name="connsiteX6" fmla="*/ 84937 w 8606958"/>
              <a:gd name="connsiteY6" fmla="*/ 822804 h 1249672"/>
              <a:gd name="connsiteX7" fmla="*/ 2298504 w 8606958"/>
              <a:gd name="connsiteY7" fmla="*/ 0 h 1249672"/>
              <a:gd name="connsiteX0" fmla="*/ 2600441 w 8908895"/>
              <a:gd name="connsiteY0" fmla="*/ 0 h 1249672"/>
              <a:gd name="connsiteX1" fmla="*/ 8905792 w 8908895"/>
              <a:gd name="connsiteY1" fmla="*/ 24746 h 1249672"/>
              <a:gd name="connsiteX2" fmla="*/ 8902302 w 8908895"/>
              <a:gd name="connsiteY2" fmla="*/ 788971 h 1249672"/>
              <a:gd name="connsiteX3" fmla="*/ 8902302 w 8908895"/>
              <a:gd name="connsiteY3" fmla="*/ 1249672 h 1249672"/>
              <a:gd name="connsiteX4" fmla="*/ 8902302 w 8908895"/>
              <a:gd name="connsiteY4" fmla="*/ 1249672 h 1249672"/>
              <a:gd name="connsiteX5" fmla="*/ 301937 w 8908895"/>
              <a:gd name="connsiteY5" fmla="*/ 1249672 h 1249672"/>
              <a:gd name="connsiteX6" fmla="*/ 2600441 w 8908895"/>
              <a:gd name="connsiteY6" fmla="*/ 0 h 1249672"/>
              <a:gd name="connsiteX0" fmla="*/ 2600441 w 8908895"/>
              <a:gd name="connsiteY0" fmla="*/ 0 h 1231113"/>
              <a:gd name="connsiteX1" fmla="*/ 8905792 w 8908895"/>
              <a:gd name="connsiteY1" fmla="*/ 6187 h 1231113"/>
              <a:gd name="connsiteX2" fmla="*/ 8902302 w 8908895"/>
              <a:gd name="connsiteY2" fmla="*/ 770412 h 1231113"/>
              <a:gd name="connsiteX3" fmla="*/ 8902302 w 8908895"/>
              <a:gd name="connsiteY3" fmla="*/ 1231113 h 1231113"/>
              <a:gd name="connsiteX4" fmla="*/ 8902302 w 8908895"/>
              <a:gd name="connsiteY4" fmla="*/ 1231113 h 1231113"/>
              <a:gd name="connsiteX5" fmla="*/ 301937 w 8908895"/>
              <a:gd name="connsiteY5" fmla="*/ 1231113 h 1231113"/>
              <a:gd name="connsiteX6" fmla="*/ 2600441 w 8908895"/>
              <a:gd name="connsiteY6" fmla="*/ 0 h 1231113"/>
              <a:gd name="connsiteX0" fmla="*/ 2716264 w 9024718"/>
              <a:gd name="connsiteY0" fmla="*/ 0 h 1231113"/>
              <a:gd name="connsiteX1" fmla="*/ 9021615 w 9024718"/>
              <a:gd name="connsiteY1" fmla="*/ 6187 h 1231113"/>
              <a:gd name="connsiteX2" fmla="*/ 9018125 w 9024718"/>
              <a:gd name="connsiteY2" fmla="*/ 770412 h 1231113"/>
              <a:gd name="connsiteX3" fmla="*/ 9018125 w 9024718"/>
              <a:gd name="connsiteY3" fmla="*/ 1231113 h 1231113"/>
              <a:gd name="connsiteX4" fmla="*/ 9018125 w 9024718"/>
              <a:gd name="connsiteY4" fmla="*/ 1231113 h 1231113"/>
              <a:gd name="connsiteX5" fmla="*/ 417760 w 9024718"/>
              <a:gd name="connsiteY5" fmla="*/ 1231113 h 1231113"/>
              <a:gd name="connsiteX6" fmla="*/ 2716264 w 9024718"/>
              <a:gd name="connsiteY6" fmla="*/ 0 h 1231113"/>
              <a:gd name="connsiteX0" fmla="*/ 2300894 w 8609348"/>
              <a:gd name="connsiteY0" fmla="*/ 0 h 1231113"/>
              <a:gd name="connsiteX1" fmla="*/ 8606245 w 8609348"/>
              <a:gd name="connsiteY1" fmla="*/ 6187 h 1231113"/>
              <a:gd name="connsiteX2" fmla="*/ 8602755 w 8609348"/>
              <a:gd name="connsiteY2" fmla="*/ 770412 h 1231113"/>
              <a:gd name="connsiteX3" fmla="*/ 8602755 w 8609348"/>
              <a:gd name="connsiteY3" fmla="*/ 1231113 h 1231113"/>
              <a:gd name="connsiteX4" fmla="*/ 8602755 w 8609348"/>
              <a:gd name="connsiteY4" fmla="*/ 1231113 h 1231113"/>
              <a:gd name="connsiteX5" fmla="*/ 2390 w 8609348"/>
              <a:gd name="connsiteY5" fmla="*/ 1231113 h 1231113"/>
              <a:gd name="connsiteX6" fmla="*/ 2300894 w 8609348"/>
              <a:gd name="connsiteY6" fmla="*/ 0 h 1231113"/>
              <a:gd name="connsiteX0" fmla="*/ 2299332 w 8607786"/>
              <a:gd name="connsiteY0" fmla="*/ 0 h 1231113"/>
              <a:gd name="connsiteX1" fmla="*/ 8604683 w 8607786"/>
              <a:gd name="connsiteY1" fmla="*/ 6187 h 1231113"/>
              <a:gd name="connsiteX2" fmla="*/ 8601193 w 8607786"/>
              <a:gd name="connsiteY2" fmla="*/ 770412 h 1231113"/>
              <a:gd name="connsiteX3" fmla="*/ 8601193 w 8607786"/>
              <a:gd name="connsiteY3" fmla="*/ 1231113 h 1231113"/>
              <a:gd name="connsiteX4" fmla="*/ 8601193 w 8607786"/>
              <a:gd name="connsiteY4" fmla="*/ 1231113 h 1231113"/>
              <a:gd name="connsiteX5" fmla="*/ 828 w 8607786"/>
              <a:gd name="connsiteY5" fmla="*/ 1231113 h 1231113"/>
              <a:gd name="connsiteX6" fmla="*/ 2299332 w 8607786"/>
              <a:gd name="connsiteY6" fmla="*/ 0 h 1231113"/>
              <a:gd name="connsiteX0" fmla="*/ 2298564 w 8607018"/>
              <a:gd name="connsiteY0" fmla="*/ 0 h 1231113"/>
              <a:gd name="connsiteX1" fmla="*/ 8603915 w 8607018"/>
              <a:gd name="connsiteY1" fmla="*/ 6187 h 1231113"/>
              <a:gd name="connsiteX2" fmla="*/ 8600425 w 8607018"/>
              <a:gd name="connsiteY2" fmla="*/ 770412 h 1231113"/>
              <a:gd name="connsiteX3" fmla="*/ 8600425 w 8607018"/>
              <a:gd name="connsiteY3" fmla="*/ 1231113 h 1231113"/>
              <a:gd name="connsiteX4" fmla="*/ 8600425 w 8607018"/>
              <a:gd name="connsiteY4" fmla="*/ 1231113 h 1231113"/>
              <a:gd name="connsiteX5" fmla="*/ 60 w 8607018"/>
              <a:gd name="connsiteY5" fmla="*/ 1231113 h 1231113"/>
              <a:gd name="connsiteX6" fmla="*/ 2298564 w 8607018"/>
              <a:gd name="connsiteY6" fmla="*/ 0 h 1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7018" h="1231113">
                <a:moveTo>
                  <a:pt x="2298564" y="0"/>
                </a:moveTo>
                <a:lnTo>
                  <a:pt x="8603915" y="6187"/>
                </a:lnTo>
                <a:cubicBezTo>
                  <a:pt x="8612551" y="339562"/>
                  <a:pt x="8600425" y="590326"/>
                  <a:pt x="8600425" y="770412"/>
                </a:cubicBezTo>
                <a:lnTo>
                  <a:pt x="8600425" y="1231113"/>
                </a:lnTo>
                <a:lnTo>
                  <a:pt x="8600425" y="1231113"/>
                </a:lnTo>
                <a:lnTo>
                  <a:pt x="60" y="1231113"/>
                </a:lnTo>
                <a:cubicBezTo>
                  <a:pt x="-2693" y="979529"/>
                  <a:pt x="81279" y="0"/>
                  <a:pt x="2298564" y="0"/>
                </a:cubicBezTo>
                <a:close/>
              </a:path>
            </a:pathLst>
          </a:custGeom>
          <a:solidFill>
            <a:schemeClr val="accent2">
              <a:alpha val="80000"/>
            </a:schemeClr>
          </a:solidFill>
        </p:spPr>
        <p:txBody>
          <a:bodyPr anchor="t">
            <a:noAutofit/>
          </a:bodyPr>
          <a:lstStyle>
            <a:lvl1pPr marL="1371600">
              <a:lnSpc>
                <a:spcPct val="280000"/>
              </a:lnSpc>
              <a:spcBef>
                <a:spcPts val="1800"/>
              </a:spcBef>
              <a:defRPr>
                <a:solidFill>
                  <a:schemeClr val="bg2"/>
                </a:solidFill>
              </a:defRPr>
            </a:lvl1pPr>
          </a:lstStyle>
          <a:p>
            <a:endParaRPr lang="en-US" sz="4400" dirty="0">
              <a:solidFill>
                <a:srgbClr val="FFFFFF"/>
              </a:solidFill>
            </a:endParaRPr>
          </a:p>
        </p:txBody>
      </p:sp>
      <p:sp>
        <p:nvSpPr>
          <p:cNvPr id="36" name="Freeform: Shape 35">
            <a:extLst>
              <a:ext uri="{FF2B5EF4-FFF2-40B4-BE49-F238E27FC236}">
                <a16:creationId xmlns:a16="http://schemas.microsoft.com/office/drawing/2014/main" id="{9A0315CC-EC7D-4E65-936E-03F3BE2200E3}"/>
              </a:ext>
              <a:ext uri="{C183D7F6-B498-43B3-948B-1728B52AA6E4}">
                <adec:decorative xmlns:adec="http://schemas.microsoft.com/office/drawing/2017/decorative" val="1"/>
              </a:ext>
            </a:extLst>
          </p:cNvPr>
          <p:cNvSpPr/>
          <p:nvPr userDrawn="1"/>
        </p:nvSpPr>
        <p:spPr>
          <a:xfrm>
            <a:off x="7477125" y="0"/>
            <a:ext cx="4714875" cy="6858000"/>
          </a:xfrm>
          <a:custGeom>
            <a:avLst/>
            <a:gdLst>
              <a:gd name="connsiteX0" fmla="*/ 3611850 w 4528607"/>
              <a:gd name="connsiteY0" fmla="*/ 0 h 6858000"/>
              <a:gd name="connsiteX1" fmla="*/ 4528607 w 4528607"/>
              <a:gd name="connsiteY1" fmla="*/ 0 h 6858000"/>
              <a:gd name="connsiteX2" fmla="*/ 4528607 w 4528607"/>
              <a:gd name="connsiteY2" fmla="*/ 6858000 h 6858000"/>
              <a:gd name="connsiteX3" fmla="*/ 0 w 4528607"/>
              <a:gd name="connsiteY3" fmla="*/ 6858000 h 6858000"/>
              <a:gd name="connsiteX4" fmla="*/ 157749 w 4528607"/>
              <a:gd name="connsiteY4" fmla="*/ 6846005 h 6858000"/>
              <a:gd name="connsiteX5" fmla="*/ 3612770 w 4528607"/>
              <a:gd name="connsiteY5" fmla="*/ 3017366 h 6858000"/>
              <a:gd name="connsiteX6" fmla="*/ 3611350 w 4528607"/>
              <a:gd name="connsiteY6" fmla="*/ 2961216 h 6858000"/>
              <a:gd name="connsiteX7" fmla="*/ 3611850 w 4528607"/>
              <a:gd name="connsiteY7" fmla="*/ 2961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8607" h="6858000">
                <a:moveTo>
                  <a:pt x="3611850" y="0"/>
                </a:moveTo>
                <a:lnTo>
                  <a:pt x="4528607" y="0"/>
                </a:lnTo>
                <a:lnTo>
                  <a:pt x="4528607" y="6858000"/>
                </a:lnTo>
                <a:lnTo>
                  <a:pt x="0" y="6858000"/>
                </a:lnTo>
                <a:lnTo>
                  <a:pt x="157749" y="6846005"/>
                </a:lnTo>
                <a:cubicBezTo>
                  <a:pt x="2098384" y="6648923"/>
                  <a:pt x="3612770" y="5009996"/>
                  <a:pt x="3612770" y="3017366"/>
                </a:cubicBezTo>
                <a:lnTo>
                  <a:pt x="3611350" y="2961216"/>
                </a:lnTo>
                <a:lnTo>
                  <a:pt x="3611850" y="2961216"/>
                </a:lnTo>
                <a:close/>
              </a:path>
            </a:pathLst>
          </a:custGeom>
          <a:solidFill>
            <a:schemeClr val="accent2">
              <a:lumMod val="75000"/>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1DAB5A3B-4D59-4E0D-9EA9-FAFC9BFBB574}"/>
              </a:ext>
            </a:extLst>
          </p:cNvPr>
          <p:cNvSpPr>
            <a:spLocks noGrp="1"/>
          </p:cNvSpPr>
          <p:nvPr>
            <p:ph type="body" sz="quarter" idx="14"/>
          </p:nvPr>
        </p:nvSpPr>
        <p:spPr>
          <a:xfrm>
            <a:off x="2000614" y="5920740"/>
            <a:ext cx="5476512" cy="723900"/>
          </a:xfrm>
        </p:spPr>
        <p:txBody>
          <a:bodyPr>
            <a:noAutofit/>
          </a:bodyPr>
          <a:lstStyle>
            <a:lvl1pPr>
              <a:buNone/>
              <a:defRPr sz="2000">
                <a:solidFill>
                  <a:schemeClr val="bg2"/>
                </a:solidFill>
              </a:defRPr>
            </a:lvl1pPr>
            <a:lvl2pPr>
              <a:buNone/>
              <a:defRPr sz="2000">
                <a:solidFill>
                  <a:schemeClr val="bg2"/>
                </a:solidFill>
              </a:defRPr>
            </a:lvl2pPr>
            <a:lvl3pPr>
              <a:buNone/>
              <a:defRPr sz="2000">
                <a:solidFill>
                  <a:schemeClr val="bg2"/>
                </a:solidFill>
              </a:defRPr>
            </a:lvl3pPr>
            <a:lvl4pPr>
              <a:buNone/>
              <a:defRPr sz="2000">
                <a:solidFill>
                  <a:schemeClr val="bg2"/>
                </a:solidFill>
              </a:defRPr>
            </a:lvl4pPr>
            <a:lvl5pPr>
              <a:buNone/>
              <a:defRPr sz="20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55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41797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004EF54-C6D4-4C47-9462-80F2D376F5A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a:lstStyle>
            <a:lvl1pPr>
              <a:defRPr>
                <a:solidFill>
                  <a:schemeClr val="bg2"/>
                </a:solidFill>
              </a:defRPr>
            </a:lvl1pPr>
          </a:lstStyle>
          <a:p>
            <a:endParaRPr lang="en-US"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a:lstStyle>
            <a:lvl1pPr marL="0" indent="0">
              <a:buNone/>
              <a:defRPr baseline="0"/>
            </a:lvl1pPr>
          </a:lstStyle>
          <a:p>
            <a:endParaRPr lang="en-US" dirty="0"/>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a:noAutofit/>
          </a:bodyPr>
          <a:lstStyle/>
          <a:p>
            <a:endParaRPr lang="en-US" dirty="0"/>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27169"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a:noAutofit/>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a:noAutofit/>
          </a:bodyPr>
          <a:lstStyle/>
          <a:p>
            <a:endParaRPr lang="en-US" dirty="0"/>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646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838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bg>
      <p:bgPr>
        <a:solidFill>
          <a:schemeClr val="accent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a:lstStyle>
            <a:lvl1pPr>
              <a:defRPr>
                <a:solidFill>
                  <a:schemeClr val="bg2"/>
                </a:solidFill>
              </a:defRPr>
            </a:lvl1pPr>
          </a:lstStyle>
          <a:p>
            <a:endParaRPr lang="en-US"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a:noAutofit/>
          </a:bodyPr>
          <a:lstStyle/>
          <a:p>
            <a:endParaRPr lang="en-US" dirty="0"/>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a:normAutofit/>
          </a:bodyPr>
          <a:lstStyle>
            <a:lvl1pPr>
              <a:buNone/>
              <a:defRPr>
                <a:solidFill>
                  <a:schemeClr val="bg2"/>
                </a:solidFill>
              </a:defRPr>
            </a:lvl1pPr>
          </a:lstStyle>
          <a:p>
            <a:endParaRPr lang="en-US" dirty="0">
              <a:solidFill>
                <a:srgbClr val="FFFFFF"/>
              </a:solidFill>
            </a:endParaRP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2860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
        <p:nvSpPr>
          <p:cNvPr id="10" name="Title 1">
            <a:extLst>
              <a:ext uri="{FF2B5EF4-FFF2-40B4-BE49-F238E27FC236}">
                <a16:creationId xmlns:a16="http://schemas.microsoft.com/office/drawing/2014/main" id="{A2D13D15-77CA-4B50-9E08-0F58009A8EAB}"/>
              </a:ext>
            </a:extLst>
          </p:cNvPr>
          <p:cNvSpPr>
            <a:spLocks noGrp="1"/>
          </p:cNvSpPr>
          <p:nvPr>
            <p:ph type="ctrTitle"/>
          </p:nvPr>
        </p:nvSpPr>
        <p:spPr>
          <a:xfrm>
            <a:off x="2067635" y="4626592"/>
            <a:ext cx="8600365" cy="1224926"/>
          </a:xfrm>
        </p:spPr>
        <p:txBody>
          <a:bodyPr anchor="b">
            <a:noAutofit/>
          </a:bodyPr>
          <a:lstStyle/>
          <a:p>
            <a:endParaRPr lang="en-US" sz="4400" dirty="0">
              <a:solidFill>
                <a:srgbClr val="FFFFFF"/>
              </a:solidFill>
            </a:endParaRPr>
          </a:p>
        </p:txBody>
      </p:sp>
      <p:sp>
        <p:nvSpPr>
          <p:cNvPr id="11" name="Subtitle 2">
            <a:extLst>
              <a:ext uri="{FF2B5EF4-FFF2-40B4-BE49-F238E27FC236}">
                <a16:creationId xmlns:a16="http://schemas.microsoft.com/office/drawing/2014/main" id="{FBB8E73D-B3E6-4E0A-8295-A9EB1572286C}"/>
              </a:ext>
            </a:extLst>
          </p:cNvPr>
          <p:cNvSpPr>
            <a:spLocks noGrp="1"/>
          </p:cNvSpPr>
          <p:nvPr>
            <p:ph type="subTitle" idx="1"/>
          </p:nvPr>
        </p:nvSpPr>
        <p:spPr>
          <a:xfrm>
            <a:off x="2067636" y="5936776"/>
            <a:ext cx="6660107" cy="625497"/>
          </a:xfrm>
        </p:spPr>
        <p:txBody>
          <a:bodyPr>
            <a:normAutofit/>
          </a:bodyPr>
          <a:lstStyle/>
          <a:p>
            <a:endParaRPr lang="en-US" sz="1400" dirty="0">
              <a:solidFill>
                <a:srgbClr val="FFFFFF"/>
              </a:solidFill>
            </a:endParaRPr>
          </a:p>
        </p:txBody>
      </p:sp>
    </p:spTree>
    <p:extLst>
      <p:ext uri="{BB962C8B-B14F-4D97-AF65-F5344CB8AC3E}">
        <p14:creationId xmlns:p14="http://schemas.microsoft.com/office/powerpoint/2010/main" val="3067989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lvl1pPr>
              <a:defRPr>
                <a:solidFill>
                  <a:schemeClr val="bg2"/>
                </a:solidFill>
              </a:defRPr>
            </a:lvl1pPr>
          </a:lstStyle>
          <a:p>
            <a:r>
              <a:rPr lang="en-GB"/>
              <a:t>2/8/20XX</a:t>
            </a:r>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26370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1001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21212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52157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77714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47360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91E54-DBE4-467A-A827-2C5C88E612F7}"/>
              </a:ext>
              <a:ext uri="{C183D7F6-B498-43B3-948B-1728B52AA6E4}">
                <adec:decorative xmlns:adec="http://schemas.microsoft.com/office/drawing/2017/decorative" val="1"/>
              </a:ext>
            </a:extLst>
          </p:cNvPr>
          <p:cNvSpPr/>
          <p:nvPr userDrawn="1"/>
        </p:nvSpPr>
        <p:spPr>
          <a:xfrm>
            <a:off x="0" y="2880244"/>
            <a:ext cx="12192000" cy="397775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DBAED78D-8293-4554-BA23-D14EC617A455}"/>
              </a:ext>
            </a:extLst>
          </p:cNvPr>
          <p:cNvSpPr>
            <a:spLocks noGrp="1"/>
          </p:cNvSpPr>
          <p:nvPr>
            <p:ph type="title"/>
          </p:nvPr>
        </p:nvSpPr>
        <p:spPr>
          <a:xfrm>
            <a:off x="914401" y="525440"/>
            <a:ext cx="5390983" cy="1963318"/>
          </a:xfrm>
        </p:spPr>
        <p:txBody>
          <a:bodyPr/>
          <a:lstStyle>
            <a:lvl1pPr>
              <a:defRPr>
                <a:solidFill>
                  <a:schemeClr val="bg2"/>
                </a:solidFill>
              </a:defRPr>
            </a:lvl1pPr>
          </a:lstStyle>
          <a:p>
            <a:endParaRPr lang="en-US" dirty="0">
              <a:solidFill>
                <a:srgbClr val="FFFFFF"/>
              </a:solidFill>
            </a:endParaRPr>
          </a:p>
        </p:txBody>
      </p:sp>
      <p:sp>
        <p:nvSpPr>
          <p:cNvPr id="20" name="Content Placeholder 2">
            <a:extLst>
              <a:ext uri="{FF2B5EF4-FFF2-40B4-BE49-F238E27FC236}">
                <a16:creationId xmlns:a16="http://schemas.microsoft.com/office/drawing/2014/main" id="{A9EFAE44-6509-43CD-AB03-7B4944875BE4}"/>
              </a:ext>
            </a:extLst>
          </p:cNvPr>
          <p:cNvSpPr>
            <a:spLocks noGrp="1"/>
          </p:cNvSpPr>
          <p:nvPr>
            <p:ph idx="1"/>
          </p:nvPr>
        </p:nvSpPr>
        <p:spPr>
          <a:xfrm>
            <a:off x="914401" y="3377821"/>
            <a:ext cx="5181600" cy="2799142"/>
          </a:xfrm>
        </p:spPr>
        <p:txBody>
          <a:bodyPr>
            <a:normAutofit/>
          </a:bodyPr>
          <a:lstStyle>
            <a:lvl1pPr>
              <a:buNone/>
              <a:defRPr/>
            </a:lvl1p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24" name="Picture Placeholder 23">
            <a:extLst>
              <a:ext uri="{FF2B5EF4-FFF2-40B4-BE49-F238E27FC236}">
                <a16:creationId xmlns:a16="http://schemas.microsoft.com/office/drawing/2014/main" id="{D5749D8A-F20A-4228-9136-5891AE0352B9}"/>
              </a:ext>
            </a:extLst>
          </p:cNvPr>
          <p:cNvSpPr>
            <a:spLocks noGrp="1"/>
          </p:cNvSpPr>
          <p:nvPr>
            <p:ph type="pic" sz="quarter" idx="13"/>
          </p:nvPr>
        </p:nvSpPr>
        <p:spPr>
          <a:xfrm>
            <a:off x="6514166" y="-1798"/>
            <a:ext cx="2846566" cy="2872294"/>
          </a:xfrm>
          <a:custGeom>
            <a:avLst/>
            <a:gdLst>
              <a:gd name="connsiteX0" fmla="*/ 2797 w 2846566"/>
              <a:gd name="connsiteY0" fmla="*/ 0 h 2838450"/>
              <a:gd name="connsiteX1" fmla="*/ 2846566 w 2846566"/>
              <a:gd name="connsiteY1" fmla="*/ 0 h 2838450"/>
              <a:gd name="connsiteX2" fmla="*/ 2846566 w 2846566"/>
              <a:gd name="connsiteY2" fmla="*/ 2838450 h 2838450"/>
              <a:gd name="connsiteX3" fmla="*/ 2091122 w 2846566"/>
              <a:gd name="connsiteY3" fmla="*/ 2838450 h 2838450"/>
              <a:gd name="connsiteX4" fmla="*/ 1974232 w 2846566"/>
              <a:gd name="connsiteY4" fmla="*/ 2820914 h 2838450"/>
              <a:gd name="connsiteX5" fmla="*/ 0 w 2846566"/>
              <a:gd name="connsiteY5" fmla="*/ 404262 h 2838450"/>
              <a:gd name="connsiteX6" fmla="*/ 2797 w 2846566"/>
              <a:gd name="connsiteY6" fmla="*/ 293225 h 28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566" h="2838450">
                <a:moveTo>
                  <a:pt x="2797" y="0"/>
                </a:moveTo>
                <a:lnTo>
                  <a:pt x="2846566" y="0"/>
                </a:lnTo>
                <a:lnTo>
                  <a:pt x="2846566" y="2838450"/>
                </a:lnTo>
                <a:lnTo>
                  <a:pt x="2091122" y="2838450"/>
                </a:lnTo>
                <a:lnTo>
                  <a:pt x="1974232" y="2820914"/>
                </a:lnTo>
                <a:cubicBezTo>
                  <a:pt x="848632" y="2597020"/>
                  <a:pt x="0" y="1600146"/>
                  <a:pt x="0" y="404262"/>
                </a:cubicBezTo>
                <a:lnTo>
                  <a:pt x="2797" y="293225"/>
                </a:lnTo>
                <a:close/>
              </a:path>
            </a:pathLst>
          </a:custGeom>
          <a:solidFill>
            <a:schemeClr val="accent6"/>
          </a:solidFill>
        </p:spPr>
        <p:txBody>
          <a:bodyPr wrap="square">
            <a:noAutofit/>
          </a:bodyPr>
          <a:lstStyle>
            <a:lvl1pPr algn="r">
              <a:defRPr/>
            </a:lvl1pPr>
          </a:lstStyle>
          <a:p>
            <a:endParaRPr lang="en-US" dirty="0"/>
          </a:p>
        </p:txBody>
      </p:sp>
      <p:sp>
        <p:nvSpPr>
          <p:cNvPr id="27" name="Picture Placeholder 26">
            <a:extLst>
              <a:ext uri="{FF2B5EF4-FFF2-40B4-BE49-F238E27FC236}">
                <a16:creationId xmlns:a16="http://schemas.microsoft.com/office/drawing/2014/main" id="{4A3C6DC1-25FD-4947-8211-89B20E599AE3}"/>
              </a:ext>
            </a:extLst>
          </p:cNvPr>
          <p:cNvSpPr>
            <a:spLocks noGrp="1"/>
          </p:cNvSpPr>
          <p:nvPr>
            <p:ph type="pic" sz="quarter" idx="14"/>
          </p:nvPr>
        </p:nvSpPr>
        <p:spPr>
          <a:xfrm>
            <a:off x="9360733" y="-1798"/>
            <a:ext cx="2826990" cy="2854594"/>
          </a:xfrm>
          <a:custGeom>
            <a:avLst/>
            <a:gdLst>
              <a:gd name="connsiteX0" fmla="*/ 0 w 2826990"/>
              <a:gd name="connsiteY0" fmla="*/ 0 h 2854594"/>
              <a:gd name="connsiteX1" fmla="*/ 2826990 w 2826990"/>
              <a:gd name="connsiteY1" fmla="*/ 0 h 2854594"/>
              <a:gd name="connsiteX2" fmla="*/ 2826990 w 2826990"/>
              <a:gd name="connsiteY2" fmla="*/ 2854594 h 2854594"/>
              <a:gd name="connsiteX3" fmla="*/ 0 w 2826990"/>
              <a:gd name="connsiteY3" fmla="*/ 2854594 h 2854594"/>
            </a:gdLst>
            <a:ahLst/>
            <a:cxnLst>
              <a:cxn ang="0">
                <a:pos x="connsiteX0" y="connsiteY0"/>
              </a:cxn>
              <a:cxn ang="0">
                <a:pos x="connsiteX1" y="connsiteY1"/>
              </a:cxn>
              <a:cxn ang="0">
                <a:pos x="connsiteX2" y="connsiteY2"/>
              </a:cxn>
              <a:cxn ang="0">
                <a:pos x="connsiteX3" y="connsiteY3"/>
              </a:cxn>
            </a:cxnLst>
            <a:rect l="l" t="t" r="r" b="b"/>
            <a:pathLst>
              <a:path w="2826990" h="2854594">
                <a:moveTo>
                  <a:pt x="0" y="0"/>
                </a:moveTo>
                <a:lnTo>
                  <a:pt x="2826990" y="0"/>
                </a:lnTo>
                <a:lnTo>
                  <a:pt x="2826990" y="2854594"/>
                </a:lnTo>
                <a:lnTo>
                  <a:pt x="0" y="2854594"/>
                </a:lnTo>
                <a:close/>
              </a:path>
            </a:pathLst>
          </a:custGeom>
          <a:solidFill>
            <a:schemeClr val="accent6">
              <a:lumMod val="60000"/>
              <a:lumOff val="40000"/>
            </a:schemeClr>
          </a:solidFill>
        </p:spPr>
        <p:txBody>
          <a:bodyPr wrap="square">
            <a:noAutofit/>
          </a:bodyPr>
          <a:lstStyle/>
          <a:p>
            <a:endParaRPr lang="en-US" dirty="0"/>
          </a:p>
        </p:txBody>
      </p:sp>
      <p:sp>
        <p:nvSpPr>
          <p:cNvPr id="30" name="Picture Placeholder 29">
            <a:extLst>
              <a:ext uri="{FF2B5EF4-FFF2-40B4-BE49-F238E27FC236}">
                <a16:creationId xmlns:a16="http://schemas.microsoft.com/office/drawing/2014/main" id="{53C819AA-E73C-44C7-9928-5E1A8A22BC5F}"/>
              </a:ext>
            </a:extLst>
          </p:cNvPr>
          <p:cNvSpPr>
            <a:spLocks noGrp="1"/>
          </p:cNvSpPr>
          <p:nvPr>
            <p:ph type="pic" sz="quarter" idx="15"/>
          </p:nvPr>
        </p:nvSpPr>
        <p:spPr>
          <a:xfrm>
            <a:off x="6514169" y="2856391"/>
            <a:ext cx="2846565" cy="4001609"/>
          </a:xfrm>
          <a:custGeom>
            <a:avLst/>
            <a:gdLst>
              <a:gd name="connsiteX0" fmla="*/ 2436721 w 2846565"/>
              <a:gd name="connsiteY0" fmla="*/ 0 h 4001609"/>
              <a:gd name="connsiteX1" fmla="*/ 2846565 w 2846565"/>
              <a:gd name="connsiteY1" fmla="*/ 0 h 4001609"/>
              <a:gd name="connsiteX2" fmla="*/ 2846565 w 2846565"/>
              <a:gd name="connsiteY2" fmla="*/ 4001609 h 4001609"/>
              <a:gd name="connsiteX3" fmla="*/ 2796 w 2846565"/>
              <a:gd name="connsiteY3" fmla="*/ 4001608 h 4001609"/>
              <a:gd name="connsiteX4" fmla="*/ 2796 w 2846565"/>
              <a:gd name="connsiteY4" fmla="*/ 2564348 h 4001609"/>
              <a:gd name="connsiteX5" fmla="*/ 0 w 2846565"/>
              <a:gd name="connsiteY5" fmla="*/ 2453758 h 4001609"/>
              <a:gd name="connsiteX6" fmla="*/ 2202875 w 2846565"/>
              <a:gd name="connsiteY6" fmla="*/ 12668 h 4001609"/>
              <a:gd name="connsiteX7" fmla="*/ 2436721 w 2846565"/>
              <a:gd name="connsiteY7" fmla="*/ 860 h 400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6565" h="4001609">
                <a:moveTo>
                  <a:pt x="2436721" y="0"/>
                </a:moveTo>
                <a:lnTo>
                  <a:pt x="2846565" y="0"/>
                </a:lnTo>
                <a:lnTo>
                  <a:pt x="2846565" y="4001609"/>
                </a:lnTo>
                <a:lnTo>
                  <a:pt x="2796" y="4001608"/>
                </a:lnTo>
                <a:lnTo>
                  <a:pt x="2796" y="2564348"/>
                </a:lnTo>
                <a:lnTo>
                  <a:pt x="0" y="2453758"/>
                </a:lnTo>
                <a:cubicBezTo>
                  <a:pt x="0" y="1183283"/>
                  <a:pt x="965553" y="138326"/>
                  <a:pt x="2202875" y="12668"/>
                </a:cubicBezTo>
                <a:lnTo>
                  <a:pt x="2436721" y="860"/>
                </a:lnTo>
                <a:close/>
              </a:path>
            </a:pathLst>
          </a:custGeom>
          <a:solidFill>
            <a:schemeClr val="accent6">
              <a:lumMod val="60000"/>
              <a:lumOff val="40000"/>
            </a:schemeClr>
          </a:solidFill>
        </p:spPr>
        <p:txBody>
          <a:bodyPr wrap="square">
            <a:noAutofit/>
          </a:bodyPr>
          <a:lstStyle>
            <a:lvl1pPr algn="r">
              <a:defRPr/>
            </a:lvl1pPr>
          </a:lstStyle>
          <a:p>
            <a:endParaRPr lang="en-US" dirty="0"/>
          </a:p>
        </p:txBody>
      </p:sp>
      <p:sp>
        <p:nvSpPr>
          <p:cNvPr id="33" name="Picture Placeholder 32">
            <a:extLst>
              <a:ext uri="{FF2B5EF4-FFF2-40B4-BE49-F238E27FC236}">
                <a16:creationId xmlns:a16="http://schemas.microsoft.com/office/drawing/2014/main" id="{64635F40-0058-44E0-95CD-8FFAE1876473}"/>
              </a:ext>
            </a:extLst>
          </p:cNvPr>
          <p:cNvSpPr>
            <a:spLocks noGrp="1"/>
          </p:cNvSpPr>
          <p:nvPr>
            <p:ph type="pic" sz="quarter" idx="16"/>
          </p:nvPr>
        </p:nvSpPr>
        <p:spPr>
          <a:xfrm>
            <a:off x="9356456" y="2828943"/>
            <a:ext cx="2835544" cy="4038805"/>
          </a:xfrm>
          <a:custGeom>
            <a:avLst/>
            <a:gdLst>
              <a:gd name="connsiteX0" fmla="*/ 0 w 2835544"/>
              <a:gd name="connsiteY0" fmla="*/ 0 h 4038805"/>
              <a:gd name="connsiteX1" fmla="*/ 2835544 w 2835544"/>
              <a:gd name="connsiteY1" fmla="*/ 0 h 4038805"/>
              <a:gd name="connsiteX2" fmla="*/ 2835544 w 2835544"/>
              <a:gd name="connsiteY2" fmla="*/ 4038805 h 4038805"/>
              <a:gd name="connsiteX3" fmla="*/ 0 w 2835544"/>
              <a:gd name="connsiteY3" fmla="*/ 4038805 h 4038805"/>
            </a:gdLst>
            <a:ahLst/>
            <a:cxnLst>
              <a:cxn ang="0">
                <a:pos x="connsiteX0" y="connsiteY0"/>
              </a:cxn>
              <a:cxn ang="0">
                <a:pos x="connsiteX1" y="connsiteY1"/>
              </a:cxn>
              <a:cxn ang="0">
                <a:pos x="connsiteX2" y="connsiteY2"/>
              </a:cxn>
              <a:cxn ang="0">
                <a:pos x="connsiteX3" y="connsiteY3"/>
              </a:cxn>
            </a:cxnLst>
            <a:rect l="l" t="t" r="r" b="b"/>
            <a:pathLst>
              <a:path w="2835544" h="4038805">
                <a:moveTo>
                  <a:pt x="0" y="0"/>
                </a:moveTo>
                <a:lnTo>
                  <a:pt x="2835544" y="0"/>
                </a:lnTo>
                <a:lnTo>
                  <a:pt x="2835544" y="4038805"/>
                </a:lnTo>
                <a:lnTo>
                  <a:pt x="0" y="4038805"/>
                </a:lnTo>
                <a:close/>
              </a:path>
            </a:pathLst>
          </a:custGeom>
          <a:solidFill>
            <a:schemeClr val="accent6"/>
          </a:solidFill>
        </p:spPr>
        <p:txBody>
          <a:bodyPr wrap="square">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12057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3537"/>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endParaRPr lang="en-US"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endParaRPr lang="en-US" dirty="0"/>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endParaRPr lang="en-US" dirty="0"/>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endParaRPr lang="en-US" dirty="0"/>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a:lstStyle>
            <a:lvl1pPr marL="0" indent="0">
              <a:buNone/>
              <a:defRPr/>
            </a:lvl1p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accent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08052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55B30B-7677-4AAC-9890-81A7EFF6BF4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E5F686-1654-4CE7-8DA0-0D626B36E1E9}"/>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AA6281C-6C47-45BE-9BDA-1518A016E938}"/>
              </a:ext>
            </a:extLst>
          </p:cNvPr>
          <p:cNvSpPr>
            <a:spLocks noGrp="1"/>
          </p:cNvSpPr>
          <p:nvPr>
            <p:ph type="ctrTitle"/>
          </p:nvPr>
        </p:nvSpPr>
        <p:spPr>
          <a:xfrm>
            <a:off x="914400" y="685798"/>
            <a:ext cx="4770783" cy="3217461"/>
          </a:xfrm>
        </p:spPr>
        <p:txBody>
          <a:bodyPr>
            <a:normAutofit/>
          </a:bodyPr>
          <a:lstStyle>
            <a:lvl1pPr>
              <a:defRPr>
                <a:solidFill>
                  <a:schemeClr val="bg2"/>
                </a:solidFill>
              </a:defRPr>
            </a:lvl1pPr>
          </a:lstStyle>
          <a:p>
            <a:pPr algn="l"/>
            <a:endParaRPr lang="en-US" dirty="0">
              <a:solidFill>
                <a:srgbClr val="FFFFFF"/>
              </a:solidFill>
            </a:endParaRPr>
          </a:p>
        </p:txBody>
      </p:sp>
      <p:sp>
        <p:nvSpPr>
          <p:cNvPr id="15" name="Picture Placeholder 14">
            <a:extLst>
              <a:ext uri="{FF2B5EF4-FFF2-40B4-BE49-F238E27FC236}">
                <a16:creationId xmlns:a16="http://schemas.microsoft.com/office/drawing/2014/main" id="{AC1FE5B8-D695-49EA-BEA4-B9282CC4EF89}"/>
              </a:ext>
            </a:extLst>
          </p:cNvPr>
          <p:cNvSpPr>
            <a:spLocks noGrp="1"/>
          </p:cNvSpPr>
          <p:nvPr>
            <p:ph type="pic" sz="quarter" idx="13"/>
          </p:nvPr>
        </p:nvSpPr>
        <p:spPr>
          <a:xfrm>
            <a:off x="6057901" y="1"/>
            <a:ext cx="6134099" cy="6857999"/>
          </a:xfrm>
          <a:custGeom>
            <a:avLst/>
            <a:gdLst>
              <a:gd name="connsiteX0" fmla="*/ 2378699 w 6134099"/>
              <a:gd name="connsiteY0" fmla="*/ 0 h 6857999"/>
              <a:gd name="connsiteX1" fmla="*/ 6134099 w 6134099"/>
              <a:gd name="connsiteY1" fmla="*/ 0 h 6857999"/>
              <a:gd name="connsiteX2" fmla="*/ 6134099 w 6134099"/>
              <a:gd name="connsiteY2" fmla="*/ 6857999 h 6857999"/>
              <a:gd name="connsiteX3" fmla="*/ 2401766 w 6134099"/>
              <a:gd name="connsiteY3" fmla="*/ 6857999 h 6857999"/>
              <a:gd name="connsiteX4" fmla="*/ 2397402 w 6134099"/>
              <a:gd name="connsiteY4" fmla="*/ 6856523 h 6857999"/>
              <a:gd name="connsiteX5" fmla="*/ 0 w 6134099"/>
              <a:gd name="connsiteY5" fmla="*/ 3424574 h 6857999"/>
              <a:gd name="connsiteX6" fmla="*/ 2231484 w 6134099"/>
              <a:gd name="connsiteY6" fmla="*/ 580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4099" h="6857999">
                <a:moveTo>
                  <a:pt x="2378699" y="0"/>
                </a:moveTo>
                <a:lnTo>
                  <a:pt x="6134099" y="0"/>
                </a:lnTo>
                <a:lnTo>
                  <a:pt x="6134099" y="6857999"/>
                </a:lnTo>
                <a:lnTo>
                  <a:pt x="2401766" y="6857999"/>
                </a:lnTo>
                <a:lnTo>
                  <a:pt x="2397402" y="6856523"/>
                </a:lnTo>
                <a:cubicBezTo>
                  <a:pt x="998410" y="6344283"/>
                  <a:pt x="0" y="5001024"/>
                  <a:pt x="0" y="3424574"/>
                </a:cubicBezTo>
                <a:cubicBezTo>
                  <a:pt x="0" y="1911182"/>
                  <a:pt x="920134" y="612699"/>
                  <a:pt x="2231484" y="58045"/>
                </a:cubicBezTo>
                <a:close/>
              </a:path>
            </a:pathLst>
          </a:custGeom>
          <a:solidFill>
            <a:schemeClr val="accent6"/>
          </a:solidFill>
        </p:spPr>
        <p:txBody>
          <a:bodyPr wrap="square" anchor="ctr">
            <a:noAutofit/>
          </a:bodyPr>
          <a:lstStyle>
            <a:lvl1pPr algn="ctr">
              <a:defRPr/>
            </a:lvl1pPr>
          </a:lstStyle>
          <a:p>
            <a:endParaRPr lang="en-US" dirty="0"/>
          </a:p>
        </p:txBody>
      </p:sp>
      <p:sp>
        <p:nvSpPr>
          <p:cNvPr id="14" name="Subtitle 2">
            <a:extLst>
              <a:ext uri="{FF2B5EF4-FFF2-40B4-BE49-F238E27FC236}">
                <a16:creationId xmlns:a16="http://schemas.microsoft.com/office/drawing/2014/main" id="{E24FC61A-6DA9-444C-9D55-2FE464BD581F}"/>
              </a:ext>
            </a:extLst>
          </p:cNvPr>
          <p:cNvSpPr>
            <a:spLocks noGrp="1"/>
          </p:cNvSpPr>
          <p:nvPr>
            <p:ph type="subTitle" idx="1"/>
          </p:nvPr>
        </p:nvSpPr>
        <p:spPr>
          <a:xfrm>
            <a:off x="0" y="4327140"/>
            <a:ext cx="11576868" cy="2530860"/>
          </a:xfrm>
          <a:custGeom>
            <a:avLst/>
            <a:gdLst>
              <a:gd name="connsiteX0" fmla="*/ 0 w 11576868"/>
              <a:gd name="connsiteY0" fmla="*/ 0 h 2500380"/>
              <a:gd name="connsiteX1" fmla="*/ 10326678 w 11576868"/>
              <a:gd name="connsiteY1" fmla="*/ 0 h 2500380"/>
              <a:gd name="connsiteX2" fmla="*/ 11576868 w 11576868"/>
              <a:gd name="connsiteY2" fmla="*/ 1250190 h 2500380"/>
              <a:gd name="connsiteX3" fmla="*/ 11576868 w 11576868"/>
              <a:gd name="connsiteY3" fmla="*/ 2500380 h 2500380"/>
              <a:gd name="connsiteX4" fmla="*/ 0 w 11576868"/>
              <a:gd name="connsiteY4" fmla="*/ 2500380 h 2500380"/>
              <a:gd name="connsiteX5" fmla="*/ 0 w 11576868"/>
              <a:gd name="connsiteY5" fmla="*/ 0 h 2500380"/>
              <a:gd name="connsiteX0" fmla="*/ 0 w 12449160"/>
              <a:gd name="connsiteY0" fmla="*/ 0 h 2500380"/>
              <a:gd name="connsiteX1" fmla="*/ 10326678 w 12449160"/>
              <a:gd name="connsiteY1" fmla="*/ 0 h 2500380"/>
              <a:gd name="connsiteX2" fmla="*/ 11576868 w 12449160"/>
              <a:gd name="connsiteY2" fmla="*/ 2500380 h 2500380"/>
              <a:gd name="connsiteX3" fmla="*/ 0 w 12449160"/>
              <a:gd name="connsiteY3" fmla="*/ 2500380 h 2500380"/>
              <a:gd name="connsiteX4" fmla="*/ 0 w 12449160"/>
              <a:gd name="connsiteY4" fmla="*/ 0 h 2500380"/>
              <a:gd name="connsiteX0" fmla="*/ 0 w 11640738"/>
              <a:gd name="connsiteY0" fmla="*/ 0 h 2500380"/>
              <a:gd name="connsiteX1" fmla="*/ 10326678 w 11640738"/>
              <a:gd name="connsiteY1" fmla="*/ 0 h 2500380"/>
              <a:gd name="connsiteX2" fmla="*/ 11576868 w 11640738"/>
              <a:gd name="connsiteY2" fmla="*/ 2500380 h 2500380"/>
              <a:gd name="connsiteX3" fmla="*/ 0 w 11640738"/>
              <a:gd name="connsiteY3" fmla="*/ 2500380 h 2500380"/>
              <a:gd name="connsiteX4" fmla="*/ 0 w 11640738"/>
              <a:gd name="connsiteY4" fmla="*/ 0 h 2500380"/>
              <a:gd name="connsiteX0" fmla="*/ 0 w 11576868"/>
              <a:gd name="connsiteY0" fmla="*/ 0 h 2500380"/>
              <a:gd name="connsiteX1" fmla="*/ 1032667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7323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90922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81791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0 h 2500380"/>
              <a:gd name="connsiteX1" fmla="*/ 8558838 w 11576868"/>
              <a:gd name="connsiteY1" fmla="*/ 0 h 2500380"/>
              <a:gd name="connsiteX2" fmla="*/ 11576868 w 11576868"/>
              <a:gd name="connsiteY2" fmla="*/ 2500380 h 2500380"/>
              <a:gd name="connsiteX3" fmla="*/ 0 w 11576868"/>
              <a:gd name="connsiteY3" fmla="*/ 2500380 h 2500380"/>
              <a:gd name="connsiteX4" fmla="*/ 0 w 11576868"/>
              <a:gd name="connsiteY4" fmla="*/ 0 h 2500380"/>
              <a:gd name="connsiteX0" fmla="*/ 0 w 11576868"/>
              <a:gd name="connsiteY0" fmla="*/ 10567 h 2510947"/>
              <a:gd name="connsiteX1" fmla="*/ 8558838 w 11576868"/>
              <a:gd name="connsiteY1" fmla="*/ 10567 h 2510947"/>
              <a:gd name="connsiteX2" fmla="*/ 11576868 w 11576868"/>
              <a:gd name="connsiteY2" fmla="*/ 2510947 h 2510947"/>
              <a:gd name="connsiteX3" fmla="*/ 0 w 11576868"/>
              <a:gd name="connsiteY3" fmla="*/ 2510947 h 2510947"/>
              <a:gd name="connsiteX4" fmla="*/ 0 w 11576868"/>
              <a:gd name="connsiteY4" fmla="*/ 10567 h 2510947"/>
              <a:gd name="connsiteX0" fmla="*/ 0 w 11576868"/>
              <a:gd name="connsiteY0" fmla="*/ 462 h 2500842"/>
              <a:gd name="connsiteX1" fmla="*/ 8558838 w 11576868"/>
              <a:gd name="connsiteY1" fmla="*/ 462 h 2500842"/>
              <a:gd name="connsiteX2" fmla="*/ 11576868 w 11576868"/>
              <a:gd name="connsiteY2" fmla="*/ 2500842 h 2500842"/>
              <a:gd name="connsiteX3" fmla="*/ 0 w 11576868"/>
              <a:gd name="connsiteY3" fmla="*/ 2500842 h 2500842"/>
              <a:gd name="connsiteX4" fmla="*/ 0 w 11576868"/>
              <a:gd name="connsiteY4" fmla="*/ 462 h 2500842"/>
              <a:gd name="connsiteX0" fmla="*/ 0 w 11576868"/>
              <a:gd name="connsiteY0" fmla="*/ 30928 h 2531308"/>
              <a:gd name="connsiteX1" fmla="*/ 8558838 w 11576868"/>
              <a:gd name="connsiteY1" fmla="*/ 448 h 2531308"/>
              <a:gd name="connsiteX2" fmla="*/ 11576868 w 11576868"/>
              <a:gd name="connsiteY2" fmla="*/ 2531308 h 2531308"/>
              <a:gd name="connsiteX3" fmla="*/ 0 w 11576868"/>
              <a:gd name="connsiteY3" fmla="*/ 2531308 h 2531308"/>
              <a:gd name="connsiteX4" fmla="*/ 0 w 11576868"/>
              <a:gd name="connsiteY4" fmla="*/ 30928 h 2531308"/>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 name="connsiteX0" fmla="*/ 0 w 11576868"/>
              <a:gd name="connsiteY0" fmla="*/ 30480 h 2530860"/>
              <a:gd name="connsiteX1" fmla="*/ 8558838 w 11576868"/>
              <a:gd name="connsiteY1" fmla="*/ 0 h 2530860"/>
              <a:gd name="connsiteX2" fmla="*/ 11576868 w 11576868"/>
              <a:gd name="connsiteY2" fmla="*/ 2530860 h 2530860"/>
              <a:gd name="connsiteX3" fmla="*/ 0 w 11576868"/>
              <a:gd name="connsiteY3" fmla="*/ 2530860 h 2530860"/>
              <a:gd name="connsiteX4" fmla="*/ 0 w 11576868"/>
              <a:gd name="connsiteY4" fmla="*/ 30480 h 253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68" h="2530860">
                <a:moveTo>
                  <a:pt x="0" y="30480"/>
                </a:moveTo>
                <a:lnTo>
                  <a:pt x="8558838" y="0"/>
                </a:lnTo>
                <a:cubicBezTo>
                  <a:pt x="10335916" y="20490"/>
                  <a:pt x="11453941" y="1016850"/>
                  <a:pt x="11576868" y="2530860"/>
                </a:cubicBezTo>
                <a:lnTo>
                  <a:pt x="0" y="2530860"/>
                </a:lnTo>
                <a:lnTo>
                  <a:pt x="0" y="30480"/>
                </a:lnTo>
                <a:close/>
              </a:path>
            </a:pathLst>
          </a:custGeom>
          <a:solidFill>
            <a:schemeClr val="accent2">
              <a:lumMod val="75000"/>
              <a:alpha val="80000"/>
            </a:schemeClr>
          </a:solidFill>
        </p:spPr>
        <p:txBody>
          <a:bodyPr anchor="t"/>
          <a:lstStyle>
            <a:lvl1pPr marL="914400" indent="0">
              <a:lnSpc>
                <a:spcPct val="400000"/>
              </a:lnSpc>
              <a:buNone/>
              <a:defRPr>
                <a:solidFill>
                  <a:schemeClr val="bg2"/>
                </a:solidFill>
              </a:defRPr>
            </a:lvl1pPr>
          </a:lstStyle>
          <a:p>
            <a:endParaRPr lang="en-US" dirty="0">
              <a:solidFill>
                <a:srgbClr val="FFFFFF"/>
              </a:solidFill>
            </a:endParaRPr>
          </a:p>
        </p:txBody>
      </p:sp>
    </p:spTree>
    <p:extLst>
      <p:ext uri="{BB962C8B-B14F-4D97-AF65-F5344CB8AC3E}">
        <p14:creationId xmlns:p14="http://schemas.microsoft.com/office/powerpoint/2010/main" val="3063901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GB"/>
              <a:t>2/8/20XX</a:t>
            </a:r>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695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448056"/>
            <a:ext cx="9914859" cy="1329004"/>
          </a:xfrm>
        </p:spPr>
        <p:txBody>
          <a:bodyPr>
            <a:normAutofit/>
          </a:bodyPr>
          <a:lstStyle>
            <a:lvl1pPr>
              <a:lnSpc>
                <a:spcPct val="100000"/>
              </a:lnSpc>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853440" y="1825625"/>
            <a:ext cx="1050036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914400" y="6437376"/>
            <a:ext cx="3775914" cy="365125"/>
          </a:xfrm>
        </p:spPr>
        <p:txBody>
          <a:bodyPr/>
          <a:lstStyle>
            <a:lvl1pPr algn="l">
              <a:defRPr>
                <a:solidFill>
                  <a:schemeClr val="accent2"/>
                </a:solidFill>
              </a:defRPr>
            </a:lvl1pPr>
          </a:lstStyle>
          <a:p>
            <a:r>
              <a:rPr lang="en-US" dirty="0"/>
              <a:t>Sample Footer Text</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2"/>
                </a:solidFill>
              </a:defRPr>
            </a:lvl1pPr>
          </a:lstStyle>
          <a:p>
            <a:r>
              <a:rPr lang="en-GB"/>
              <a:t>2/8/20XX</a:t>
            </a:r>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94463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F47EA1B-2641-431A-B894-4A66FC5A0484}"/>
              </a:ext>
              <a:ext uri="{C183D7F6-B498-43B3-948B-1728B52AA6E4}">
                <adec:decorative xmlns:adec="http://schemas.microsoft.com/office/drawing/2017/decorative" val="1"/>
              </a:ext>
            </a:extLst>
          </p:cNvPr>
          <p:cNvSpPr/>
          <p:nvPr userDrawn="1"/>
        </p:nvSpPr>
        <p:spPr>
          <a:xfrm rot="16200000">
            <a:off x="6246663" y="-1789711"/>
            <a:ext cx="3354778" cy="6934200"/>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F21A2820-A76E-454D-9A0E-F8F7B2136764}"/>
              </a:ext>
            </a:extLst>
          </p:cNvPr>
          <p:cNvSpPr>
            <a:spLocks noGrp="1"/>
          </p:cNvSpPr>
          <p:nvPr>
            <p:ph type="ctrTitle"/>
          </p:nvPr>
        </p:nvSpPr>
        <p:spPr>
          <a:xfrm>
            <a:off x="1249327" y="919717"/>
            <a:ext cx="5761074" cy="3423684"/>
          </a:xfrm>
        </p:spPr>
        <p:txBody>
          <a:bodyPr anchor="b"/>
          <a:lstStyle>
            <a:lvl1pPr>
              <a:defRPr>
                <a:solidFill>
                  <a:schemeClr val="bg2"/>
                </a:solidFill>
              </a:defRPr>
            </a:lvl1pPr>
          </a:lstStyle>
          <a:p>
            <a:endParaRPr lang="en-US" dirty="0">
              <a:solidFill>
                <a:srgbClr val="FFFFFF"/>
              </a:solidFill>
            </a:endParaRPr>
          </a:p>
        </p:txBody>
      </p:sp>
      <p:sp>
        <p:nvSpPr>
          <p:cNvPr id="9" name="Subtitle 2">
            <a:extLst>
              <a:ext uri="{FF2B5EF4-FFF2-40B4-BE49-F238E27FC236}">
                <a16:creationId xmlns:a16="http://schemas.microsoft.com/office/drawing/2014/main" id="{0ED9A69A-6A32-4722-924D-7FEFEA9195BD}"/>
              </a:ext>
            </a:extLst>
          </p:cNvPr>
          <p:cNvSpPr>
            <a:spLocks noGrp="1"/>
          </p:cNvSpPr>
          <p:nvPr>
            <p:ph type="subTitle" idx="1"/>
          </p:nvPr>
        </p:nvSpPr>
        <p:spPr>
          <a:xfrm>
            <a:off x="1249327" y="4795284"/>
            <a:ext cx="4846674" cy="1084522"/>
          </a:xfrm>
        </p:spPr>
        <p:txBody>
          <a:bodyPr/>
          <a:lstStyle>
            <a:lvl1pPr>
              <a:buNone/>
              <a:defRPr>
                <a:solidFill>
                  <a:schemeClr val="bg2"/>
                </a:solidFill>
              </a:defRPr>
            </a:lvl1pPr>
          </a:lstStyle>
          <a:p>
            <a:endParaRPr lang="en-US" dirty="0">
              <a:solidFill>
                <a:srgbClr val="FFFFFF"/>
              </a:solidFill>
            </a:endParaRPr>
          </a:p>
        </p:txBody>
      </p:sp>
      <p:sp>
        <p:nvSpPr>
          <p:cNvPr id="12" name="Freeform: Shape 11">
            <a:extLst>
              <a:ext uri="{FF2B5EF4-FFF2-40B4-BE49-F238E27FC236}">
                <a16:creationId xmlns:a16="http://schemas.microsoft.com/office/drawing/2014/main" id="{F1587820-C6FA-402E-9F8D-2DAE5BF9588D}"/>
              </a:ext>
              <a:ext uri="{C183D7F6-B498-43B3-948B-1728B52AA6E4}">
                <adec:decorative xmlns:adec="http://schemas.microsoft.com/office/drawing/2017/decorative" val="1"/>
              </a:ext>
            </a:extLst>
          </p:cNvPr>
          <p:cNvSpPr/>
          <p:nvPr userDrawn="1"/>
        </p:nvSpPr>
        <p:spPr>
          <a:xfrm rot="5400000">
            <a:off x="4513861" y="3447061"/>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a:xfrm>
            <a:off x="1252728" y="6434560"/>
            <a:ext cx="3428012" cy="365125"/>
          </a:xfrm>
        </p:spPr>
        <p:txBody>
          <a:bodyPr/>
          <a:lstStyle>
            <a:lvl1pPr>
              <a:defRPr>
                <a:solidFill>
                  <a:schemeClr val="bg2"/>
                </a:solidFill>
              </a:defRPr>
            </a:lvl1pPr>
          </a:lstStyle>
          <a:p>
            <a:r>
              <a:rPr lang="en-US" dirty="0"/>
              <a:t>Sample Footer Text</a:t>
            </a:r>
          </a:p>
        </p:txBody>
      </p:sp>
      <p:sp>
        <p:nvSpPr>
          <p:cNvPr id="19" name="Picture Placeholder 18">
            <a:extLst>
              <a:ext uri="{FF2B5EF4-FFF2-40B4-BE49-F238E27FC236}">
                <a16:creationId xmlns:a16="http://schemas.microsoft.com/office/drawing/2014/main" id="{31E70801-1BA4-4276-9934-E418115C0325}"/>
              </a:ext>
            </a:extLst>
          </p:cNvPr>
          <p:cNvSpPr>
            <a:spLocks noGrp="1"/>
          </p:cNvSpPr>
          <p:nvPr>
            <p:ph type="pic" sz="quarter" idx="13"/>
          </p:nvPr>
        </p:nvSpPr>
        <p:spPr>
          <a:xfrm>
            <a:off x="7924800" y="1"/>
            <a:ext cx="4267200"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6"/>
          </a:solidFill>
        </p:spPr>
        <p:txBody>
          <a:bodyPr wrap="square" anchor="ctr">
            <a:noAutofit/>
          </a:bodyPr>
          <a:lstStyle/>
          <a:p>
            <a:endParaRPr lang="en-US" dirty="0"/>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927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A75F14-4851-4FA1-AF45-240D9124B95E}"/>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9AE08278-E6C4-4B25-8343-43C881C00718}"/>
              </a:ext>
              <a:ext uri="{C183D7F6-B498-43B3-948B-1728B52AA6E4}">
                <adec:decorative xmlns:adec="http://schemas.microsoft.com/office/drawing/2017/decorative" val="1"/>
              </a:ext>
            </a:extLst>
          </p:cNvPr>
          <p:cNvSpPr/>
          <p:nvPr userDrawn="1"/>
        </p:nvSpPr>
        <p:spPr>
          <a:xfrm>
            <a:off x="9844850" y="1"/>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20CC2109-6984-401D-BF1D-B4F0C35B03C1}"/>
              </a:ext>
              <a:ext uri="{C183D7F6-B498-43B3-948B-1728B52AA6E4}">
                <adec:decorative xmlns:adec="http://schemas.microsoft.com/office/drawing/2017/decorative" val="1"/>
              </a:ext>
            </a:extLst>
          </p:cNvPr>
          <p:cNvSpPr/>
          <p:nvPr userDrawn="1"/>
        </p:nvSpPr>
        <p:spPr>
          <a:xfrm>
            <a:off x="9844850" y="-770"/>
            <a:ext cx="2347151"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lumMod val="60000"/>
              <a:lumOff val="40000"/>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Title 1">
            <a:extLst>
              <a:ext uri="{FF2B5EF4-FFF2-40B4-BE49-F238E27FC236}">
                <a16:creationId xmlns:a16="http://schemas.microsoft.com/office/drawing/2014/main" id="{4510ECF1-6DD2-4E35-8398-66D76389712F}"/>
              </a:ext>
            </a:extLst>
          </p:cNvPr>
          <p:cNvSpPr>
            <a:spLocks noGrp="1"/>
          </p:cNvSpPr>
          <p:nvPr>
            <p:ph type="title"/>
          </p:nvPr>
        </p:nvSpPr>
        <p:spPr>
          <a:xfrm>
            <a:off x="1" y="10159"/>
            <a:ext cx="12191999" cy="2128731"/>
          </a:xfrm>
          <a:custGeom>
            <a:avLst/>
            <a:gdLst>
              <a:gd name="connsiteX0" fmla="*/ 0 w 12191999"/>
              <a:gd name="connsiteY0" fmla="*/ 0 h 2123863"/>
              <a:gd name="connsiteX1" fmla="*/ 12191999 w 12191999"/>
              <a:gd name="connsiteY1" fmla="*/ 0 h 2123863"/>
              <a:gd name="connsiteX2" fmla="*/ 12191999 w 12191999"/>
              <a:gd name="connsiteY2" fmla="*/ 0 h 2123863"/>
              <a:gd name="connsiteX3" fmla="*/ 12191999 w 12191999"/>
              <a:gd name="connsiteY3" fmla="*/ 1061932 h 2123863"/>
              <a:gd name="connsiteX4" fmla="*/ 11130067 w 12191999"/>
              <a:gd name="connsiteY4" fmla="*/ 2123864 h 2123863"/>
              <a:gd name="connsiteX5" fmla="*/ 1061932 w 12191999"/>
              <a:gd name="connsiteY5" fmla="*/ 2123863 h 2123863"/>
              <a:gd name="connsiteX6" fmla="*/ 0 w 12191999"/>
              <a:gd name="connsiteY6" fmla="*/ 1061931 h 2123863"/>
              <a:gd name="connsiteX7" fmla="*/ 0 w 12191999"/>
              <a:gd name="connsiteY7" fmla="*/ 0 h 2123863"/>
              <a:gd name="connsiteX8" fmla="*/ 0 w 12191999"/>
              <a:gd name="connsiteY8" fmla="*/ 0 h 2123863"/>
              <a:gd name="connsiteX0" fmla="*/ 0 w 12191999"/>
              <a:gd name="connsiteY0" fmla="*/ 0 h 2123864"/>
              <a:gd name="connsiteX1" fmla="*/ 12191999 w 12191999"/>
              <a:gd name="connsiteY1" fmla="*/ 0 h 2123864"/>
              <a:gd name="connsiteX2" fmla="*/ 12191999 w 12191999"/>
              <a:gd name="connsiteY2" fmla="*/ 0 h 2123864"/>
              <a:gd name="connsiteX3" fmla="*/ 1113006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3"/>
              <a:gd name="connsiteX1" fmla="*/ 12191999 w 12191999"/>
              <a:gd name="connsiteY1" fmla="*/ 0 h 2123863"/>
              <a:gd name="connsiteX2" fmla="*/ 12191999 w 12191999"/>
              <a:gd name="connsiteY2" fmla="*/ 0 h 2123863"/>
              <a:gd name="connsiteX3" fmla="*/ 1026138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3"/>
              <a:gd name="connsiteX1" fmla="*/ 12191999 w 12191999"/>
              <a:gd name="connsiteY1" fmla="*/ 0 h 2123863"/>
              <a:gd name="connsiteX2" fmla="*/ 12191999 w 12191999"/>
              <a:gd name="connsiteY2" fmla="*/ 0 h 2123863"/>
              <a:gd name="connsiteX3" fmla="*/ 9758467 w 12191999"/>
              <a:gd name="connsiteY3" fmla="*/ 2108624 h 2123863"/>
              <a:gd name="connsiteX4" fmla="*/ 1061932 w 12191999"/>
              <a:gd name="connsiteY4" fmla="*/ 2123863 h 2123863"/>
              <a:gd name="connsiteX5" fmla="*/ 0 w 12191999"/>
              <a:gd name="connsiteY5" fmla="*/ 1061931 h 2123863"/>
              <a:gd name="connsiteX6" fmla="*/ 0 w 12191999"/>
              <a:gd name="connsiteY6" fmla="*/ 0 h 2123863"/>
              <a:gd name="connsiteX7" fmla="*/ 0 w 12191999"/>
              <a:gd name="connsiteY7" fmla="*/ 0 h 2123863"/>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2191999 w 12191999"/>
              <a:gd name="connsiteY2" fmla="*/ 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191999"/>
              <a:gd name="connsiteY0" fmla="*/ 0 h 2123864"/>
              <a:gd name="connsiteX1" fmla="*/ 12191999 w 12191999"/>
              <a:gd name="connsiteY1" fmla="*/ 0 h 2123864"/>
              <a:gd name="connsiteX2" fmla="*/ 11612879 w 12191999"/>
              <a:gd name="connsiteY2" fmla="*/ 381000 h 2123864"/>
              <a:gd name="connsiteX3" fmla="*/ 9636547 w 12191999"/>
              <a:gd name="connsiteY3" fmla="*/ 2123864 h 2123864"/>
              <a:gd name="connsiteX4" fmla="*/ 1061932 w 12191999"/>
              <a:gd name="connsiteY4" fmla="*/ 2123863 h 2123864"/>
              <a:gd name="connsiteX5" fmla="*/ 0 w 12191999"/>
              <a:gd name="connsiteY5" fmla="*/ 1061931 h 2123864"/>
              <a:gd name="connsiteX6" fmla="*/ 0 w 12191999"/>
              <a:gd name="connsiteY6" fmla="*/ 0 h 2123864"/>
              <a:gd name="connsiteX7" fmla="*/ 0 w 12191999"/>
              <a:gd name="connsiteY7" fmla="*/ 0 h 2123864"/>
              <a:gd name="connsiteX0" fmla="*/ 0 w 12732723"/>
              <a:gd name="connsiteY0" fmla="*/ 0 h 2123864"/>
              <a:gd name="connsiteX1" fmla="*/ 12191999 w 12732723"/>
              <a:gd name="connsiteY1" fmla="*/ 0 h 2123864"/>
              <a:gd name="connsiteX2" fmla="*/ 9636547 w 12732723"/>
              <a:gd name="connsiteY2" fmla="*/ 2123864 h 2123864"/>
              <a:gd name="connsiteX3" fmla="*/ 1061932 w 12732723"/>
              <a:gd name="connsiteY3" fmla="*/ 2123863 h 2123864"/>
              <a:gd name="connsiteX4" fmla="*/ 0 w 12732723"/>
              <a:gd name="connsiteY4" fmla="*/ 1061931 h 2123864"/>
              <a:gd name="connsiteX5" fmla="*/ 0 w 12732723"/>
              <a:gd name="connsiteY5" fmla="*/ 0 h 2123864"/>
              <a:gd name="connsiteX6" fmla="*/ 0 w 12732723"/>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3864"/>
              <a:gd name="connsiteX1" fmla="*/ 12191999 w 12191999"/>
              <a:gd name="connsiteY1" fmla="*/ 0 h 2123864"/>
              <a:gd name="connsiteX2" fmla="*/ 9636547 w 12191999"/>
              <a:gd name="connsiteY2" fmla="*/ 2123864 h 2123864"/>
              <a:gd name="connsiteX3" fmla="*/ 1061932 w 12191999"/>
              <a:gd name="connsiteY3" fmla="*/ 2123863 h 2123864"/>
              <a:gd name="connsiteX4" fmla="*/ 0 w 12191999"/>
              <a:gd name="connsiteY4" fmla="*/ 1061931 h 2123864"/>
              <a:gd name="connsiteX5" fmla="*/ 0 w 12191999"/>
              <a:gd name="connsiteY5" fmla="*/ 0 h 2123864"/>
              <a:gd name="connsiteX6" fmla="*/ 0 w 12191999"/>
              <a:gd name="connsiteY6" fmla="*/ 0 h 2123864"/>
              <a:gd name="connsiteX0" fmla="*/ 0 w 12191999"/>
              <a:gd name="connsiteY0" fmla="*/ 0 h 2126534"/>
              <a:gd name="connsiteX1" fmla="*/ 12191999 w 12191999"/>
              <a:gd name="connsiteY1" fmla="*/ 0 h 2126534"/>
              <a:gd name="connsiteX2" fmla="*/ 9636547 w 12191999"/>
              <a:gd name="connsiteY2" fmla="*/ 2123864 h 2126534"/>
              <a:gd name="connsiteX3" fmla="*/ 1061932 w 12191999"/>
              <a:gd name="connsiteY3" fmla="*/ 2123863 h 2126534"/>
              <a:gd name="connsiteX4" fmla="*/ 0 w 12191999"/>
              <a:gd name="connsiteY4" fmla="*/ 1061931 h 2126534"/>
              <a:gd name="connsiteX5" fmla="*/ 0 w 12191999"/>
              <a:gd name="connsiteY5" fmla="*/ 0 h 2126534"/>
              <a:gd name="connsiteX6" fmla="*/ 0 w 12191999"/>
              <a:gd name="connsiteY6" fmla="*/ 0 h 2126534"/>
              <a:gd name="connsiteX0" fmla="*/ 0 w 12191999"/>
              <a:gd name="connsiteY0" fmla="*/ 0 h 2388136"/>
              <a:gd name="connsiteX1" fmla="*/ 12191999 w 12191999"/>
              <a:gd name="connsiteY1" fmla="*/ 0 h 2388136"/>
              <a:gd name="connsiteX2" fmla="*/ 9636547 w 12191999"/>
              <a:gd name="connsiteY2" fmla="*/ 2123864 h 2388136"/>
              <a:gd name="connsiteX3" fmla="*/ 1061932 w 12191999"/>
              <a:gd name="connsiteY3" fmla="*/ 2123863 h 2388136"/>
              <a:gd name="connsiteX4" fmla="*/ 0 w 12191999"/>
              <a:gd name="connsiteY4" fmla="*/ 2128731 h 2388136"/>
              <a:gd name="connsiteX5" fmla="*/ 0 w 12191999"/>
              <a:gd name="connsiteY5" fmla="*/ 0 h 2388136"/>
              <a:gd name="connsiteX6" fmla="*/ 0 w 12191999"/>
              <a:gd name="connsiteY6" fmla="*/ 0 h 2388136"/>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 name="connsiteX0" fmla="*/ 0 w 12191999"/>
              <a:gd name="connsiteY0" fmla="*/ 0 h 2128731"/>
              <a:gd name="connsiteX1" fmla="*/ 12191999 w 12191999"/>
              <a:gd name="connsiteY1" fmla="*/ 0 h 2128731"/>
              <a:gd name="connsiteX2" fmla="*/ 9636547 w 12191999"/>
              <a:gd name="connsiteY2" fmla="*/ 2123864 h 2128731"/>
              <a:gd name="connsiteX3" fmla="*/ 0 w 12191999"/>
              <a:gd name="connsiteY3" fmla="*/ 2128731 h 2128731"/>
              <a:gd name="connsiteX4" fmla="*/ 0 w 12191999"/>
              <a:gd name="connsiteY4" fmla="*/ 0 h 2128731"/>
              <a:gd name="connsiteX5" fmla="*/ 0 w 12191999"/>
              <a:gd name="connsiteY5" fmla="*/ 0 h 212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2128731">
                <a:moveTo>
                  <a:pt x="0" y="0"/>
                </a:moveTo>
                <a:lnTo>
                  <a:pt x="12191999" y="0"/>
                </a:lnTo>
                <a:cubicBezTo>
                  <a:pt x="12045490" y="887377"/>
                  <a:pt x="11262958" y="2196607"/>
                  <a:pt x="9636547" y="2123864"/>
                </a:cubicBezTo>
                <a:lnTo>
                  <a:pt x="0" y="2128731"/>
                </a:lnTo>
                <a:lnTo>
                  <a:pt x="0" y="0"/>
                </a:lnTo>
                <a:lnTo>
                  <a:pt x="0" y="0"/>
                </a:lnTo>
                <a:close/>
              </a:path>
            </a:pathLst>
          </a:custGeom>
          <a:solidFill>
            <a:schemeClr val="accent2">
              <a:alpha val="80000"/>
            </a:schemeClr>
          </a:solidFill>
        </p:spPr>
        <p:txBody>
          <a:bodyPr/>
          <a:lstStyle>
            <a:lvl1pPr marL="914400">
              <a:lnSpc>
                <a:spcPct val="100000"/>
              </a:lnSpc>
              <a:defRPr>
                <a:solidFill>
                  <a:schemeClr val="bg2"/>
                </a:solidFill>
              </a:defRPr>
            </a:lvl1pPr>
          </a:lstStyle>
          <a:p>
            <a:endParaRPr lang="en-US" dirty="0">
              <a:solidFill>
                <a:srgbClr val="FFFFFF"/>
              </a:solidFill>
            </a:endParaRPr>
          </a:p>
        </p:txBody>
      </p:sp>
      <p:sp>
        <p:nvSpPr>
          <p:cNvPr id="25" name="Picture Placeholder 36">
            <a:extLst>
              <a:ext uri="{FF2B5EF4-FFF2-40B4-BE49-F238E27FC236}">
                <a16:creationId xmlns:a16="http://schemas.microsoft.com/office/drawing/2014/main" id="{22F784D1-8CE5-4710-ADC3-2F70D5766F77}"/>
              </a:ext>
            </a:extLst>
          </p:cNvPr>
          <p:cNvSpPr>
            <a:spLocks noGrp="1"/>
          </p:cNvSpPr>
          <p:nvPr>
            <p:ph type="pic" sz="quarter" idx="21"/>
          </p:nvPr>
        </p:nvSpPr>
        <p:spPr>
          <a:xfrm>
            <a:off x="863600" y="2185416"/>
            <a:ext cx="2286000" cy="1746504"/>
          </a:xfrm>
          <a:solidFill>
            <a:schemeClr val="accent6"/>
          </a:solidFill>
        </p:spPr>
        <p:txBody>
          <a:bodyPr/>
          <a:lstStyle/>
          <a:p>
            <a:endParaRPr lang="en-US" dirty="0"/>
          </a:p>
        </p:txBody>
      </p:sp>
      <p:sp>
        <p:nvSpPr>
          <p:cNvPr id="24" name="Text Placeholder 30">
            <a:extLst>
              <a:ext uri="{FF2B5EF4-FFF2-40B4-BE49-F238E27FC236}">
                <a16:creationId xmlns:a16="http://schemas.microsoft.com/office/drawing/2014/main" id="{1F2D6BF5-159D-4F01-BDEB-0FBD75D3F498}"/>
              </a:ext>
            </a:extLst>
          </p:cNvPr>
          <p:cNvSpPr>
            <a:spLocks noGrp="1"/>
          </p:cNvSpPr>
          <p:nvPr>
            <p:ph type="body" sz="quarter" idx="20" hasCustomPrompt="1"/>
          </p:nvPr>
        </p:nvSpPr>
        <p:spPr>
          <a:xfrm>
            <a:off x="871298" y="3970230"/>
            <a:ext cx="2286000" cy="877824"/>
          </a:xfrm>
        </p:spPr>
        <p:txBody>
          <a:bodyPr anchor="b" anchorCtr="0"/>
          <a:lstStyle>
            <a:lvl1pPr>
              <a:buNone/>
              <a:defRPr sz="2000" b="1">
                <a:solidFill>
                  <a:schemeClr val="bg2"/>
                </a:solidFill>
              </a:defRPr>
            </a:lvl1pPr>
          </a:lstStyle>
          <a:p>
            <a:pPr lvl="0"/>
            <a:r>
              <a:rPr lang="en-US" dirty="0"/>
              <a:t>Name</a:t>
            </a:r>
          </a:p>
        </p:txBody>
      </p:sp>
      <p:sp>
        <p:nvSpPr>
          <p:cNvPr id="17" name="Text Placeholder 2">
            <a:extLst>
              <a:ext uri="{FF2B5EF4-FFF2-40B4-BE49-F238E27FC236}">
                <a16:creationId xmlns:a16="http://schemas.microsoft.com/office/drawing/2014/main" id="{518C033F-CC28-477A-8A72-AD0398D3680F}"/>
              </a:ext>
            </a:extLst>
          </p:cNvPr>
          <p:cNvSpPr>
            <a:spLocks noGrp="1"/>
          </p:cNvSpPr>
          <p:nvPr>
            <p:ph type="body" idx="13" hasCustomPrompt="1"/>
          </p:nvPr>
        </p:nvSpPr>
        <p:spPr>
          <a:xfrm>
            <a:off x="864181"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6" name="Picture Placeholder 36">
            <a:extLst>
              <a:ext uri="{FF2B5EF4-FFF2-40B4-BE49-F238E27FC236}">
                <a16:creationId xmlns:a16="http://schemas.microsoft.com/office/drawing/2014/main" id="{599604B7-B0E5-4112-9123-341EB9C62675}"/>
              </a:ext>
            </a:extLst>
          </p:cNvPr>
          <p:cNvSpPr>
            <a:spLocks noGrp="1"/>
          </p:cNvSpPr>
          <p:nvPr>
            <p:ph type="pic" sz="quarter" idx="22"/>
          </p:nvPr>
        </p:nvSpPr>
        <p:spPr>
          <a:xfrm>
            <a:off x="3593592" y="2185416"/>
            <a:ext cx="2286000" cy="1746504"/>
          </a:xfrm>
          <a:solidFill>
            <a:schemeClr val="accent6"/>
          </a:solidFill>
        </p:spPr>
        <p:txBody>
          <a:bodyPr/>
          <a:lstStyle/>
          <a:p>
            <a:endParaRPr lang="en-US" dirty="0"/>
          </a:p>
        </p:txBody>
      </p:sp>
      <p:sp>
        <p:nvSpPr>
          <p:cNvPr id="21" name="Text Placeholder 30">
            <a:extLst>
              <a:ext uri="{FF2B5EF4-FFF2-40B4-BE49-F238E27FC236}">
                <a16:creationId xmlns:a16="http://schemas.microsoft.com/office/drawing/2014/main" id="{B4836FAA-F9D8-465B-8985-A5A10F5F2E29}"/>
              </a:ext>
            </a:extLst>
          </p:cNvPr>
          <p:cNvSpPr>
            <a:spLocks noGrp="1"/>
          </p:cNvSpPr>
          <p:nvPr>
            <p:ph type="body" sz="quarter" idx="17" hasCustomPrompt="1"/>
          </p:nvPr>
        </p:nvSpPr>
        <p:spPr>
          <a:xfrm>
            <a:off x="3593592" y="3971853"/>
            <a:ext cx="2286000" cy="877824"/>
          </a:xfrm>
        </p:spPr>
        <p:txBody>
          <a:bodyPr anchor="b" anchorCtr="0"/>
          <a:lstStyle>
            <a:lvl1pPr>
              <a:buNone/>
              <a:defRPr sz="2000" b="1">
                <a:solidFill>
                  <a:schemeClr val="bg2"/>
                </a:solidFill>
              </a:defRPr>
            </a:lvl1pPr>
          </a:lstStyle>
          <a:p>
            <a:pPr lvl="0"/>
            <a:r>
              <a:rPr lang="en-US" dirty="0"/>
              <a:t>Name</a:t>
            </a:r>
          </a:p>
        </p:txBody>
      </p:sp>
      <p:sp>
        <p:nvSpPr>
          <p:cNvPr id="18" name="Text Placeholder 2">
            <a:extLst>
              <a:ext uri="{FF2B5EF4-FFF2-40B4-BE49-F238E27FC236}">
                <a16:creationId xmlns:a16="http://schemas.microsoft.com/office/drawing/2014/main" id="{83A2A0BF-0F76-4FDC-97BF-55EBAD5FFFE7}"/>
              </a:ext>
            </a:extLst>
          </p:cNvPr>
          <p:cNvSpPr>
            <a:spLocks noGrp="1"/>
          </p:cNvSpPr>
          <p:nvPr>
            <p:ph type="body" idx="14" hasCustomPrompt="1"/>
          </p:nvPr>
        </p:nvSpPr>
        <p:spPr>
          <a:xfrm>
            <a:off x="3593592" y="4948171"/>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7" name="Picture Placeholder 36">
            <a:extLst>
              <a:ext uri="{FF2B5EF4-FFF2-40B4-BE49-F238E27FC236}">
                <a16:creationId xmlns:a16="http://schemas.microsoft.com/office/drawing/2014/main" id="{811A58E2-70B8-4F18-AF4A-136F58682C43}"/>
              </a:ext>
            </a:extLst>
          </p:cNvPr>
          <p:cNvSpPr>
            <a:spLocks noGrp="1"/>
          </p:cNvSpPr>
          <p:nvPr>
            <p:ph type="pic" sz="quarter" idx="23"/>
          </p:nvPr>
        </p:nvSpPr>
        <p:spPr>
          <a:xfrm>
            <a:off x="6309360" y="2185416"/>
            <a:ext cx="2286000" cy="1746504"/>
          </a:xfrm>
          <a:solidFill>
            <a:schemeClr val="accent6"/>
          </a:solidFill>
        </p:spPr>
        <p:txBody>
          <a:bodyPr/>
          <a:lstStyle/>
          <a:p>
            <a:endParaRPr lang="en-US" dirty="0"/>
          </a:p>
        </p:txBody>
      </p:sp>
      <p:sp>
        <p:nvSpPr>
          <p:cNvPr id="22" name="Text Placeholder 30">
            <a:extLst>
              <a:ext uri="{FF2B5EF4-FFF2-40B4-BE49-F238E27FC236}">
                <a16:creationId xmlns:a16="http://schemas.microsoft.com/office/drawing/2014/main" id="{51A90A66-376F-4665-B6E9-475C686D7971}"/>
              </a:ext>
            </a:extLst>
          </p:cNvPr>
          <p:cNvSpPr>
            <a:spLocks noGrp="1"/>
          </p:cNvSpPr>
          <p:nvPr>
            <p:ph type="body" sz="quarter" idx="18" hasCustomPrompt="1"/>
          </p:nvPr>
        </p:nvSpPr>
        <p:spPr>
          <a:xfrm>
            <a:off x="6309360" y="3971853"/>
            <a:ext cx="2286000" cy="877824"/>
          </a:xfrm>
        </p:spPr>
        <p:txBody>
          <a:bodyPr anchor="b" anchorCtr="0"/>
          <a:lstStyle>
            <a:lvl1pPr>
              <a:buNone/>
              <a:defRPr sz="2000" b="1">
                <a:solidFill>
                  <a:schemeClr val="bg2"/>
                </a:solidFill>
              </a:defRPr>
            </a:lvl1pPr>
          </a:lstStyle>
          <a:p>
            <a:pPr lvl="0"/>
            <a:r>
              <a:rPr lang="en-US" dirty="0"/>
              <a:t>Name</a:t>
            </a:r>
          </a:p>
        </p:txBody>
      </p:sp>
      <p:sp>
        <p:nvSpPr>
          <p:cNvPr id="19" name="Text Placeholder 2">
            <a:extLst>
              <a:ext uri="{FF2B5EF4-FFF2-40B4-BE49-F238E27FC236}">
                <a16:creationId xmlns:a16="http://schemas.microsoft.com/office/drawing/2014/main" id="{7FD8E69F-7035-465B-98F7-47AAF27D3AD7}"/>
              </a:ext>
            </a:extLst>
          </p:cNvPr>
          <p:cNvSpPr>
            <a:spLocks noGrp="1"/>
          </p:cNvSpPr>
          <p:nvPr>
            <p:ph type="body" idx="15" hasCustomPrompt="1"/>
          </p:nvPr>
        </p:nvSpPr>
        <p:spPr>
          <a:xfrm>
            <a:off x="6309360" y="4949098"/>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28" name="Picture Placeholder 36">
            <a:extLst>
              <a:ext uri="{FF2B5EF4-FFF2-40B4-BE49-F238E27FC236}">
                <a16:creationId xmlns:a16="http://schemas.microsoft.com/office/drawing/2014/main" id="{D390D85C-0A55-413E-9301-4F451686AB8B}"/>
              </a:ext>
            </a:extLst>
          </p:cNvPr>
          <p:cNvSpPr>
            <a:spLocks noGrp="1"/>
          </p:cNvSpPr>
          <p:nvPr>
            <p:ph type="pic" sz="quarter" idx="24"/>
          </p:nvPr>
        </p:nvSpPr>
        <p:spPr>
          <a:xfrm>
            <a:off x="9015984" y="2185416"/>
            <a:ext cx="2286000" cy="1746504"/>
          </a:xfrm>
          <a:solidFill>
            <a:schemeClr val="accent6"/>
          </a:solidFill>
        </p:spPr>
        <p:txBody>
          <a:bodyPr/>
          <a:lstStyle/>
          <a:p>
            <a:endParaRPr lang="en-US" dirty="0"/>
          </a:p>
        </p:txBody>
      </p:sp>
      <p:sp>
        <p:nvSpPr>
          <p:cNvPr id="23" name="Text Placeholder 30">
            <a:extLst>
              <a:ext uri="{FF2B5EF4-FFF2-40B4-BE49-F238E27FC236}">
                <a16:creationId xmlns:a16="http://schemas.microsoft.com/office/drawing/2014/main" id="{4C70777F-7849-4350-9858-AB46DD43F28E}"/>
              </a:ext>
            </a:extLst>
          </p:cNvPr>
          <p:cNvSpPr>
            <a:spLocks noGrp="1"/>
          </p:cNvSpPr>
          <p:nvPr>
            <p:ph type="body" sz="quarter" idx="19" hasCustomPrompt="1"/>
          </p:nvPr>
        </p:nvSpPr>
        <p:spPr>
          <a:xfrm>
            <a:off x="9015984" y="3976192"/>
            <a:ext cx="2286000" cy="877824"/>
          </a:xfrm>
        </p:spPr>
        <p:txBody>
          <a:bodyPr anchor="b" anchorCtr="0"/>
          <a:lstStyle>
            <a:lvl1pPr>
              <a:buNone/>
              <a:defRPr sz="2000" b="1">
                <a:solidFill>
                  <a:schemeClr val="bg2"/>
                </a:solidFill>
              </a:defRPr>
            </a:lvl1pPr>
          </a:lstStyle>
          <a:p>
            <a:pPr lvl="0"/>
            <a:r>
              <a:rPr lang="en-US" dirty="0"/>
              <a:t>Name</a:t>
            </a:r>
          </a:p>
        </p:txBody>
      </p:sp>
      <p:sp>
        <p:nvSpPr>
          <p:cNvPr id="20" name="Text Placeholder 2">
            <a:extLst>
              <a:ext uri="{FF2B5EF4-FFF2-40B4-BE49-F238E27FC236}">
                <a16:creationId xmlns:a16="http://schemas.microsoft.com/office/drawing/2014/main" id="{08918885-EB29-485A-A99A-D589B7ABAD71}"/>
              </a:ext>
            </a:extLst>
          </p:cNvPr>
          <p:cNvSpPr>
            <a:spLocks noGrp="1"/>
          </p:cNvSpPr>
          <p:nvPr>
            <p:ph type="body" idx="16" hasCustomPrompt="1"/>
          </p:nvPr>
        </p:nvSpPr>
        <p:spPr>
          <a:xfrm>
            <a:off x="9015984" y="4945456"/>
            <a:ext cx="2286000" cy="741904"/>
          </a:xfrm>
        </p:spPr>
        <p:txBody>
          <a:bodyPr>
            <a:noAutofit/>
          </a:bodyPr>
          <a:lstStyle>
            <a:lvl1pPr marL="0" indent="0">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7911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448056"/>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Autofit/>
          </a:bodyPr>
          <a:lstStyle>
            <a:lvl1pPr marL="283464" indent="-283464">
              <a:defRPr sz="2000"/>
            </a:lvl1pPr>
            <a:lvl2pPr marL="283464" indent="-283464">
              <a:defRPr sz="1800"/>
            </a:lvl2pPr>
            <a:lvl3pPr marL="283464" indent="-283464">
              <a:defRPr sz="16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GB"/>
              <a:t>2/8/20XX</a:t>
            </a:r>
            <a:endParaRPr lang="en-US"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9556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39807"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914400" y="6434560"/>
            <a:ext cx="3428012" cy="365125"/>
          </a:xfrm>
          <a:prstGeom prst="rect">
            <a:avLst/>
          </a:prstGeom>
        </p:spPr>
        <p:txBody>
          <a:bodyPr vert="horz" lIns="91440" tIns="45720" rIns="91440" bIns="45720" rtlCol="0" anchor="ctr"/>
          <a:lstStyle>
            <a:lvl1pPr algn="l">
              <a:defRPr sz="1000" spc="50" baseline="0">
                <a:solidFill>
                  <a:schemeClr val="accent2"/>
                </a:solidFill>
                <a:latin typeface="+mn-lt"/>
              </a:defRPr>
            </a:lvl1pPr>
          </a:lstStyle>
          <a:p>
            <a:r>
              <a:rPr lang="en-US" sz="1000" dirty="0"/>
              <a:t>Sample Footer Text</a:t>
            </a:r>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r>
              <a:rPr lang="en-GB"/>
              <a:t>2/8/20XX</a:t>
            </a:r>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86" r:id="rId1"/>
    <p:sldLayoutId id="2147483673" r:id="rId2"/>
    <p:sldLayoutId id="2147483674" r:id="rId3"/>
    <p:sldLayoutId id="2147483675" r:id="rId4"/>
    <p:sldLayoutId id="2147483662" r:id="rId5"/>
    <p:sldLayoutId id="2147483688" r:id="rId6"/>
    <p:sldLayoutId id="2147483679" r:id="rId7"/>
    <p:sldLayoutId id="2147483685" r:id="rId8"/>
    <p:sldLayoutId id="2147483665" r:id="rId9"/>
    <p:sldLayoutId id="2147483681" r:id="rId10"/>
    <p:sldLayoutId id="2147483678" r:id="rId11"/>
    <p:sldLayoutId id="2147483683" r:id="rId12"/>
    <p:sldLayoutId id="2147483684" r:id="rId13"/>
    <p:sldLayoutId id="2147483661" r:id="rId14"/>
    <p:sldLayoutId id="2147483663" r:id="rId15"/>
    <p:sldLayoutId id="2147483664" r:id="rId16"/>
    <p:sldLayoutId id="2147483666" r:id="rId17"/>
    <p:sldLayoutId id="2147483668" r:id="rId18"/>
    <p:sldLayoutId id="2147483669" r:id="rId19"/>
  </p:sldLayoutIdLst>
  <p:hf hd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solarsystem.nasa.gov/basics/chapter14-1/#:~:text=If%20a%20spacecraft%20is%20launched,hour%20relative%20to%20Earth's%20center" TargetMode="External"/><Relationship Id="rId7" Type="http://schemas.openxmlformats.org/officeDocument/2006/relationships/image" Target="../media/image43.jpeg"/><Relationship Id="rId2" Type="http://schemas.openxmlformats.org/officeDocument/2006/relationships/hyperlink" Target="https://en.wikipedia.org/wiki/SpaceX" TargetMode="External"/><Relationship Id="rId1" Type="http://schemas.openxmlformats.org/officeDocument/2006/relationships/slideLayout" Target="../slideLayouts/slideLayout1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picture containing nature, night sky, northern lights">
            <a:extLst>
              <a:ext uri="{FF2B5EF4-FFF2-40B4-BE49-F238E27FC236}">
                <a16:creationId xmlns:a16="http://schemas.microsoft.com/office/drawing/2014/main" id="{973A7C7E-C448-42BB-B732-541A6CC83C8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11273115" cy="6858000"/>
          </a:xfrm>
        </p:spPr>
      </p:pic>
      <p:sp>
        <p:nvSpPr>
          <p:cNvPr id="30" name="Title 29">
            <a:extLst>
              <a:ext uri="{FF2B5EF4-FFF2-40B4-BE49-F238E27FC236}">
                <a16:creationId xmlns:a16="http://schemas.microsoft.com/office/drawing/2014/main" id="{9DAE0213-8971-4F41-9E3D-5FCCD40DC2BF}"/>
              </a:ext>
            </a:extLst>
          </p:cNvPr>
          <p:cNvSpPr>
            <a:spLocks noGrp="1"/>
          </p:cNvSpPr>
          <p:nvPr>
            <p:ph type="ctrTitle"/>
          </p:nvPr>
        </p:nvSpPr>
        <p:spPr>
          <a:xfrm>
            <a:off x="609521" y="4330696"/>
            <a:ext cx="11582479" cy="2527304"/>
          </a:xfrm>
        </p:spPr>
        <p:txBody>
          <a:bodyPr/>
          <a:lstStyle/>
          <a:p>
            <a:r>
              <a:rPr lang="en-US" sz="2400" dirty="0"/>
              <a:t>Data Science and Machine Learning Capstone Project </a:t>
            </a:r>
            <a:br>
              <a:rPr lang="en-US" dirty="0"/>
            </a:br>
            <a:r>
              <a:rPr lang="en-US" dirty="0"/>
              <a:t> </a:t>
            </a:r>
            <a:br>
              <a:rPr lang="en-US" dirty="0"/>
            </a:br>
            <a:endParaRPr lang="en-US" dirty="0"/>
          </a:p>
        </p:txBody>
      </p:sp>
      <p:sp>
        <p:nvSpPr>
          <p:cNvPr id="10" name="Subtitle 9">
            <a:extLst>
              <a:ext uri="{FF2B5EF4-FFF2-40B4-BE49-F238E27FC236}">
                <a16:creationId xmlns:a16="http://schemas.microsoft.com/office/drawing/2014/main" id="{623FB30D-4353-4FDD-9FA6-2C7A5AF30338}"/>
              </a:ext>
            </a:extLst>
          </p:cNvPr>
          <p:cNvSpPr>
            <a:spLocks noGrp="1"/>
          </p:cNvSpPr>
          <p:nvPr>
            <p:ph type="body" sz="quarter" idx="14"/>
          </p:nvPr>
        </p:nvSpPr>
        <p:spPr>
          <a:xfrm>
            <a:off x="2000614" y="5920740"/>
            <a:ext cx="5476512" cy="723900"/>
          </a:xfrm>
        </p:spPr>
        <p:txBody>
          <a:bodyPr/>
          <a:lstStyle/>
          <a:p>
            <a:r>
              <a:rPr lang="en-US" dirty="0"/>
              <a:t>Stephen Malcolm</a:t>
            </a:r>
          </a:p>
          <a:p>
            <a:r>
              <a:rPr lang="en-US" dirty="0"/>
              <a:t>05/ 06/ 2023</a:t>
            </a:r>
          </a:p>
        </p:txBody>
      </p:sp>
      <p:pic>
        <p:nvPicPr>
          <p:cNvPr id="3" name="Picture 2">
            <a:extLst>
              <a:ext uri="{FF2B5EF4-FFF2-40B4-BE49-F238E27FC236}">
                <a16:creationId xmlns:a16="http://schemas.microsoft.com/office/drawing/2014/main" id="{D6B7FF6F-C358-D6E4-1FDF-C34BE653273F}"/>
              </a:ext>
            </a:extLst>
          </p:cNvPr>
          <p:cNvPicPr>
            <a:picLocks noChangeAspect="1"/>
          </p:cNvPicPr>
          <p:nvPr/>
        </p:nvPicPr>
        <p:blipFill>
          <a:blip r:embed="rId3"/>
          <a:stretch>
            <a:fillRect/>
          </a:stretch>
        </p:blipFill>
        <p:spPr>
          <a:xfrm>
            <a:off x="8243883" y="1454148"/>
            <a:ext cx="3029231" cy="1495247"/>
          </a:xfrm>
          <a:prstGeom prst="rect">
            <a:avLst/>
          </a:prstGeom>
        </p:spPr>
      </p:pic>
      <p:pic>
        <p:nvPicPr>
          <p:cNvPr id="5" name="Picture 4">
            <a:extLst>
              <a:ext uri="{FF2B5EF4-FFF2-40B4-BE49-F238E27FC236}">
                <a16:creationId xmlns:a16="http://schemas.microsoft.com/office/drawing/2014/main" id="{508C3511-E7AE-6130-D481-0B12F6C2A39A}"/>
              </a:ext>
            </a:extLst>
          </p:cNvPr>
          <p:cNvPicPr>
            <a:picLocks noChangeAspect="1"/>
          </p:cNvPicPr>
          <p:nvPr/>
        </p:nvPicPr>
        <p:blipFill>
          <a:blip r:embed="rId4"/>
          <a:stretch>
            <a:fillRect/>
          </a:stretch>
        </p:blipFill>
        <p:spPr>
          <a:xfrm>
            <a:off x="6637614" y="0"/>
            <a:ext cx="4635500" cy="1422400"/>
          </a:xfrm>
          <a:prstGeom prst="rect">
            <a:avLst/>
          </a:prstGeom>
        </p:spPr>
      </p:pic>
    </p:spTree>
    <p:extLst>
      <p:ext uri="{BB962C8B-B14F-4D97-AF65-F5344CB8AC3E}">
        <p14:creationId xmlns:p14="http://schemas.microsoft.com/office/powerpoint/2010/main" val="339990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Data Wrangling – Part 2</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993203" y="2340934"/>
            <a:ext cx="8397947" cy="4256043"/>
          </a:xfrm>
        </p:spPr>
        <p:txBody>
          <a:bodyPr>
            <a:normAutofit fontScale="92500" lnSpcReduction="10000"/>
          </a:bodyPr>
          <a:lstStyle/>
          <a:p>
            <a:r>
              <a:rPr lang="en-US" b="1" dirty="0"/>
              <a:t>In the dataset, there are varied cases where the booster has successful and unsuccessful landings.</a:t>
            </a:r>
          </a:p>
          <a:p>
            <a:r>
              <a:rPr lang="en-US" b="1" dirty="0"/>
              <a:t>Examples of Mission Outcomes:</a:t>
            </a:r>
          </a:p>
          <a:p>
            <a:pPr marL="1028700" lvl="1" indent="-342900"/>
            <a:r>
              <a:rPr lang="en-US" b="1" dirty="0"/>
              <a:t>True Ocean, True RTLS, True ASDS means the mission/ landing was successful (i.e. landed in specific region of Ocean, landed to a ground pad and landed to a drone ship respectively  )</a:t>
            </a:r>
          </a:p>
          <a:p>
            <a:pPr marL="1028700" lvl="1" indent="-342900"/>
            <a:r>
              <a:rPr lang="en-US" b="1" dirty="0"/>
              <a:t>False Ocean, False RTLS, False ASDS means the mission/ landing was unsuccessful (i.e. landed in specific region of Ocean, landed to a ground pad and landed to a drone ship respectively  )</a:t>
            </a:r>
          </a:p>
          <a:p>
            <a:pPr marL="342900" indent="-342900"/>
            <a:r>
              <a:rPr lang="en-US" b="1" dirty="0"/>
              <a:t>Convert these mission outcomes into Training Labels:</a:t>
            </a:r>
          </a:p>
          <a:p>
            <a:pPr marL="342900" indent="-342900">
              <a:buFont typeface="Arial" panose="020B0604020202020204" pitchFamily="34" charset="0"/>
              <a:buChar char="•"/>
            </a:pPr>
            <a:r>
              <a:rPr lang="en-US" b="1" dirty="0"/>
              <a:t>String variables require to be transformed into categorical variables, where 1 means successful landing of booster and 0 means an unsuccessful landing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10</a:t>
            </a:fld>
            <a:endParaRPr lang="en-US" dirty="0"/>
          </a:p>
        </p:txBody>
      </p:sp>
    </p:spTree>
    <p:extLst>
      <p:ext uri="{BB962C8B-B14F-4D97-AF65-F5344CB8AC3E}">
        <p14:creationId xmlns:p14="http://schemas.microsoft.com/office/powerpoint/2010/main" val="2061221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EDA with Data Visualization</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4" y="306995"/>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897313" y="2393057"/>
            <a:ext cx="8634302" cy="4274394"/>
          </a:xfrm>
        </p:spPr>
        <p:txBody>
          <a:bodyPr>
            <a:normAutofit fontScale="77500" lnSpcReduction="20000"/>
          </a:bodyPr>
          <a:lstStyle/>
          <a:p>
            <a:pPr marL="342900" indent="-342900">
              <a:buFont typeface="Arial" panose="020B0604020202020204" pitchFamily="34" charset="0"/>
              <a:buChar char="•"/>
            </a:pPr>
            <a:r>
              <a:rPr lang="en-US" b="1" dirty="0"/>
              <a:t>Scatter Plots - </a:t>
            </a:r>
            <a:r>
              <a:rPr lang="en-GB" b="1" dirty="0"/>
              <a:t>normally used to observe and visually display the relationship/ correlation between variables</a:t>
            </a:r>
          </a:p>
          <a:p>
            <a:pPr marL="1028700" lvl="1" indent="-342900"/>
            <a:r>
              <a:rPr lang="en-GB" b="1" dirty="0"/>
              <a:t>Flight Number v Payload Mass</a:t>
            </a:r>
          </a:p>
          <a:p>
            <a:pPr marL="1028700" lvl="1" indent="-342900"/>
            <a:r>
              <a:rPr lang="en-GB" b="1" dirty="0"/>
              <a:t>Flight Number v Launch Site</a:t>
            </a:r>
          </a:p>
          <a:p>
            <a:pPr marL="1028700" lvl="1" indent="-342900"/>
            <a:r>
              <a:rPr lang="en-GB" b="1" dirty="0"/>
              <a:t>Payload Mass v Launch Site</a:t>
            </a:r>
          </a:p>
          <a:p>
            <a:pPr marL="1028700" lvl="1" indent="-342900"/>
            <a:r>
              <a:rPr lang="en-GB" b="1" dirty="0"/>
              <a:t>Orbit Type v Flight Number</a:t>
            </a:r>
          </a:p>
          <a:p>
            <a:pPr marL="1028700" lvl="1" indent="-342900"/>
            <a:r>
              <a:rPr lang="en-GB" b="1" dirty="0"/>
              <a:t>Payload Mass v Orbit Type</a:t>
            </a:r>
          </a:p>
          <a:p>
            <a:pPr marL="1028700" lvl="1" indent="-342900"/>
            <a:r>
              <a:rPr lang="en-GB" b="1" dirty="0"/>
              <a:t>Orbit Type v Payload Mass</a:t>
            </a:r>
          </a:p>
          <a:p>
            <a:pPr marL="342900" indent="-342900">
              <a:buFont typeface="Arial" panose="020B0604020202020204" pitchFamily="34" charset="0"/>
              <a:buChar char="•"/>
            </a:pPr>
            <a:r>
              <a:rPr lang="en-GB" sz="2100" b="1" dirty="0"/>
              <a:t>Bar Charts - useful to compare different categorical or discrete variables. Easy to understand relations between variables</a:t>
            </a:r>
          </a:p>
          <a:p>
            <a:pPr marL="1028700" lvl="1" indent="-342900"/>
            <a:r>
              <a:rPr lang="en-GB" sz="1900" b="1" dirty="0"/>
              <a:t>Success Rate v Orbit Type</a:t>
            </a:r>
          </a:p>
          <a:p>
            <a:pPr marL="342900" indent="-342900">
              <a:buFont typeface="Arial" panose="020B0604020202020204" pitchFamily="34" charset="0"/>
              <a:buChar char="•"/>
            </a:pPr>
            <a:r>
              <a:rPr lang="en-GB" sz="2100" b="1" dirty="0"/>
              <a:t>Line Chart - A line chart supports monitoring behaviour in a set of data. These charts are useful for tracking change over time</a:t>
            </a:r>
          </a:p>
          <a:p>
            <a:pPr marL="1028700" lvl="1" indent="-342900"/>
            <a:r>
              <a:rPr lang="en-GB" sz="1900" b="1" dirty="0"/>
              <a:t>Success Rate v Year</a:t>
            </a:r>
            <a:endParaRPr lang="en-US" sz="1900" b="1" dirty="0"/>
          </a:p>
          <a:p>
            <a:pPr marL="342900" indent="-342900">
              <a:buFont typeface="Arial" panose="020B0604020202020204" pitchFamily="34" charset="0"/>
              <a:buChar char="•"/>
            </a:pPr>
            <a:endParaRPr lang="en-US" b="1" dirty="0"/>
          </a:p>
          <a:p>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11</a:t>
            </a:fld>
            <a:endParaRPr lang="en-US" dirty="0"/>
          </a:p>
        </p:txBody>
      </p:sp>
    </p:spTree>
    <p:extLst>
      <p:ext uri="{BB962C8B-B14F-4D97-AF65-F5344CB8AC3E}">
        <p14:creationId xmlns:p14="http://schemas.microsoft.com/office/powerpoint/2010/main" val="11416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EDA with SQL</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174715" y="2311341"/>
            <a:ext cx="9017285" cy="4488344"/>
          </a:xfrm>
        </p:spPr>
        <p:txBody>
          <a:bodyPr>
            <a:normAutofit fontScale="62500" lnSpcReduction="20000"/>
          </a:bodyPr>
          <a:lstStyle/>
          <a:p>
            <a:r>
              <a:rPr lang="en-US" b="1" dirty="0"/>
              <a:t>Performed SQL queries to retrieve data from dataset, in IBM cloud database</a:t>
            </a:r>
          </a:p>
          <a:p>
            <a:r>
              <a:rPr lang="en-US" b="1" dirty="0"/>
              <a:t>Displaying:</a:t>
            </a:r>
          </a:p>
          <a:p>
            <a:pPr marL="342900" indent="-342900">
              <a:buFont typeface="Arial" panose="020B0604020202020204" pitchFamily="34" charset="0"/>
              <a:buChar char="•"/>
            </a:pPr>
            <a:r>
              <a:rPr lang="en-US" b="1" dirty="0"/>
              <a:t>Names of the unique launch sites in the space mission</a:t>
            </a:r>
          </a:p>
          <a:p>
            <a:pPr marL="342900" indent="-342900">
              <a:buFont typeface="Arial" panose="020B0604020202020204" pitchFamily="34" charset="0"/>
              <a:buChar char="•"/>
            </a:pPr>
            <a:r>
              <a:rPr lang="en-US" b="1" dirty="0"/>
              <a:t>5 records where launch sites begin with string, ‘CCA’</a:t>
            </a:r>
          </a:p>
          <a:p>
            <a:pPr marL="342900" indent="-342900">
              <a:buFont typeface="Arial" panose="020B0604020202020204" pitchFamily="34" charset="0"/>
              <a:buChar char="•"/>
            </a:pPr>
            <a:r>
              <a:rPr lang="en-US" b="1" dirty="0"/>
              <a:t>Total Payload Mass carried by boosters launched by NASA (CRS)</a:t>
            </a:r>
          </a:p>
          <a:p>
            <a:pPr marL="342900" indent="-342900">
              <a:buFont typeface="Arial" panose="020B0604020202020204" pitchFamily="34" charset="0"/>
              <a:buChar char="•"/>
            </a:pPr>
            <a:r>
              <a:rPr lang="en-US" b="1" dirty="0"/>
              <a:t>Average Payload Mass carried by the booster version F9 v1.1</a:t>
            </a:r>
          </a:p>
          <a:p>
            <a:r>
              <a:rPr lang="en-US" b="1" dirty="0"/>
              <a:t>Listing:</a:t>
            </a:r>
          </a:p>
          <a:p>
            <a:pPr marL="342900" indent="-342900">
              <a:buFont typeface="Arial" panose="020B0604020202020204" pitchFamily="34" charset="0"/>
              <a:buChar char="•"/>
            </a:pPr>
            <a:r>
              <a:rPr lang="en-US" b="1" dirty="0"/>
              <a:t>Date when the first successful landing outcome in the drone ship was achieved</a:t>
            </a:r>
          </a:p>
          <a:p>
            <a:pPr marL="342900" indent="-342900">
              <a:buFont typeface="Arial" panose="020B0604020202020204" pitchFamily="34" charset="0"/>
              <a:buChar char="•"/>
            </a:pPr>
            <a:r>
              <a:rPr lang="en-US" b="1" dirty="0"/>
              <a:t>Names of the boosters which have success in the ground pad and have payload mass greater than 4000, but less than 6000kg</a:t>
            </a:r>
          </a:p>
          <a:p>
            <a:pPr marL="342900" indent="-342900">
              <a:buFont typeface="Arial" panose="020B0604020202020204" pitchFamily="34" charset="0"/>
              <a:buChar char="•"/>
            </a:pPr>
            <a:r>
              <a:rPr lang="en-US" b="1" dirty="0"/>
              <a:t>Total number of of successful and failure mission outcomes</a:t>
            </a:r>
          </a:p>
          <a:p>
            <a:pPr marL="342900" indent="-342900">
              <a:buFont typeface="Arial" panose="020B0604020202020204" pitchFamily="34" charset="0"/>
              <a:buChar char="•"/>
            </a:pPr>
            <a:r>
              <a:rPr lang="en-US" b="1" dirty="0"/>
              <a:t>Names of the booster versions which have carried the maximum payload mass (using subquery)</a:t>
            </a:r>
          </a:p>
          <a:p>
            <a:pPr marL="342900" indent="-342900">
              <a:buFont typeface="Arial" panose="020B0604020202020204" pitchFamily="34" charset="0"/>
              <a:buChar char="•"/>
            </a:pPr>
            <a:r>
              <a:rPr lang="en-US" b="1" dirty="0"/>
              <a:t>Successful landing outcomes in ground pad, their booster versions and launch site names for the month in Year 2017 </a:t>
            </a:r>
          </a:p>
          <a:p>
            <a:pPr marL="342900" indent="-342900">
              <a:buFont typeface="Arial" panose="020B0604020202020204" pitchFamily="34" charset="0"/>
              <a:buChar char="•"/>
            </a:pPr>
            <a:r>
              <a:rPr lang="en-US" b="1" dirty="0"/>
              <a:t>Count of successful  landing outcomes between 04-06-2010 and 20-03-2017 in descending order</a:t>
            </a:r>
          </a:p>
          <a:p>
            <a:pPr marL="342900" indent="-342900">
              <a:buFont typeface="Arial" panose="020B0604020202020204" pitchFamily="34" charset="0"/>
              <a:buChar char="•"/>
            </a:pPr>
            <a:endParaRPr lang="en-US" b="1" dirty="0"/>
          </a:p>
          <a:p>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12</a:t>
            </a:fld>
            <a:endParaRPr lang="en-US" dirty="0"/>
          </a:p>
        </p:txBody>
      </p:sp>
    </p:spTree>
    <p:extLst>
      <p:ext uri="{BB962C8B-B14F-4D97-AF65-F5344CB8AC3E}">
        <p14:creationId xmlns:p14="http://schemas.microsoft.com/office/powerpoint/2010/main" val="253977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Build an Interactive Map with Folium</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116546" y="2381684"/>
            <a:ext cx="8356849" cy="4297139"/>
          </a:xfrm>
        </p:spPr>
        <p:txBody>
          <a:bodyPr>
            <a:normAutofit fontScale="85000" lnSpcReduction="10000"/>
          </a:bodyPr>
          <a:lstStyle/>
          <a:p>
            <a:r>
              <a:rPr lang="en-US" b="1" dirty="0"/>
              <a:t>Markers to Indicate Launch Sites</a:t>
            </a:r>
          </a:p>
          <a:p>
            <a:pPr marL="342900" indent="-342900">
              <a:buFont typeface="Arial" panose="020B0604020202020204" pitchFamily="34" charset="0"/>
              <a:buChar char="•"/>
            </a:pPr>
            <a:r>
              <a:rPr lang="en-US" b="1" dirty="0"/>
              <a:t>Blue circle and pop up/ text label created, to indicate NASA Johnson Space Center’s coordinates as a start location</a:t>
            </a:r>
          </a:p>
          <a:p>
            <a:pPr marL="342900" indent="-342900">
              <a:buFont typeface="Arial" panose="020B0604020202020204" pitchFamily="34" charset="0"/>
              <a:buChar char="•"/>
            </a:pPr>
            <a:r>
              <a:rPr lang="en-US" b="1" dirty="0"/>
              <a:t>More markers with same features created for all Launch Sites, using their coordinates to show geographical locations and proximity to equator and coast line</a:t>
            </a:r>
          </a:p>
          <a:p>
            <a:r>
              <a:rPr lang="en-US" b="1" dirty="0"/>
              <a:t>Markers of Launch Outcomes</a:t>
            </a:r>
          </a:p>
          <a:p>
            <a:pPr marL="342900" indent="-342900">
              <a:buFont typeface="Arial" panose="020B0604020202020204" pitchFamily="34" charset="0"/>
              <a:buChar char="•"/>
            </a:pPr>
            <a:r>
              <a:rPr lang="en-US" b="1" dirty="0"/>
              <a:t>Markers of successful (green) and failed (red) launches implemented, using Marker Cluster to identify which launch sites have high success rates</a:t>
            </a:r>
          </a:p>
          <a:p>
            <a:r>
              <a:rPr lang="en-US" b="1" dirty="0"/>
              <a:t>Distances Between a Launch Site to Proximities</a:t>
            </a:r>
          </a:p>
          <a:p>
            <a:pPr marL="342900" indent="-342900">
              <a:buFont typeface="Arial" panose="020B0604020202020204" pitchFamily="34" charset="0"/>
              <a:buChar char="•"/>
            </a:pPr>
            <a:r>
              <a:rPr lang="en-US" b="1" dirty="0"/>
              <a:t>Colored lines were added to to show distances between launch site, KSC LC-39A (our example) and it’s proximity to nearest coastline, railway, highway and city </a:t>
            </a:r>
          </a:p>
          <a:p>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13</a:t>
            </a:fld>
            <a:endParaRPr lang="en-US" dirty="0"/>
          </a:p>
        </p:txBody>
      </p:sp>
    </p:spTree>
    <p:extLst>
      <p:ext uri="{BB962C8B-B14F-4D97-AF65-F5344CB8AC3E}">
        <p14:creationId xmlns:p14="http://schemas.microsoft.com/office/powerpoint/2010/main" val="188441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Build a Dashboard with </a:t>
            </a:r>
            <a:r>
              <a:rPr lang="en-US" dirty="0" err="1"/>
              <a:t>Plotly</a:t>
            </a:r>
            <a:r>
              <a:rPr lang="en-US" dirty="0"/>
              <a:t> Dash</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30132" y="274339"/>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219236" y="2301066"/>
            <a:ext cx="8780979" cy="4202475"/>
          </a:xfrm>
        </p:spPr>
        <p:txBody>
          <a:bodyPr>
            <a:normAutofit fontScale="92500" lnSpcReduction="10000"/>
          </a:bodyPr>
          <a:lstStyle/>
          <a:p>
            <a:r>
              <a:rPr lang="en-US" b="1" dirty="0"/>
              <a:t>Dropdown list with Launch Sites</a:t>
            </a:r>
          </a:p>
          <a:p>
            <a:pPr marL="342900" indent="-342900">
              <a:buFont typeface="Arial" panose="020B0604020202020204" pitchFamily="34" charset="0"/>
              <a:buChar char="•"/>
            </a:pPr>
            <a:r>
              <a:rPr lang="en-US" b="1" dirty="0"/>
              <a:t>Allows user to select launch site or all launch sites</a:t>
            </a:r>
          </a:p>
          <a:p>
            <a:r>
              <a:rPr lang="en-US" b="1" dirty="0"/>
              <a:t>Pie Chart Showing Successful Launches (All Sites/ Specific Sites)</a:t>
            </a:r>
          </a:p>
          <a:p>
            <a:pPr marL="342900" indent="-342900">
              <a:buFont typeface="Arial" panose="020B0604020202020204" pitchFamily="34" charset="0"/>
              <a:buChar char="•"/>
            </a:pPr>
            <a:r>
              <a:rPr lang="en-US" b="1" dirty="0"/>
              <a:t>Shows total successful launches count for all sites and the Success v Failed counts for the site, using dropdown component</a:t>
            </a:r>
          </a:p>
          <a:p>
            <a:r>
              <a:rPr lang="en-US" b="1" dirty="0"/>
              <a:t>Slider of Payload Mass Range</a:t>
            </a:r>
          </a:p>
          <a:p>
            <a:pPr marL="342900" indent="-342900">
              <a:buFont typeface="Arial" panose="020B0604020202020204" pitchFamily="34" charset="0"/>
              <a:buChar char="•"/>
            </a:pPr>
            <a:r>
              <a:rPr lang="en-US" b="1" dirty="0"/>
              <a:t>Allows user to select payload mass range</a:t>
            </a:r>
          </a:p>
          <a:p>
            <a:r>
              <a:rPr lang="en-US" b="1" dirty="0"/>
              <a:t>Scatter Chart Showing Payload Mass v Success Rate by Booster Version</a:t>
            </a:r>
          </a:p>
          <a:p>
            <a:pPr marL="342900" indent="-342900">
              <a:buFont typeface="Arial" panose="020B0604020202020204" pitchFamily="34" charset="0"/>
              <a:buChar char="•"/>
            </a:pPr>
            <a:r>
              <a:rPr lang="en-US" b="1" dirty="0"/>
              <a:t>Allows user to view the relationship/ correlation between Payload Mass and Launch Success</a:t>
            </a:r>
          </a:p>
          <a:p>
            <a:endParaRPr lang="en-US" b="1" dirty="0"/>
          </a:p>
          <a:p>
            <a:pPr marL="342900" indent="-342900">
              <a:buFont typeface="Arial" panose="020B0604020202020204" pitchFamily="34" charset="0"/>
              <a:buChar char="•"/>
            </a:pPr>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14</a:t>
            </a:fld>
            <a:endParaRPr lang="en-US" dirty="0"/>
          </a:p>
        </p:txBody>
      </p:sp>
    </p:spTree>
    <p:extLst>
      <p:ext uri="{BB962C8B-B14F-4D97-AF65-F5344CB8AC3E}">
        <p14:creationId xmlns:p14="http://schemas.microsoft.com/office/powerpoint/2010/main" val="257183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Predictive Analytics (Classification)</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200641" y="2245856"/>
            <a:ext cx="8883772" cy="4253846"/>
          </a:xfrm>
        </p:spPr>
        <p:txBody>
          <a:bodyPr>
            <a:normAutofit fontScale="55000" lnSpcReduction="20000"/>
          </a:bodyPr>
          <a:lstStyle/>
          <a:p>
            <a:r>
              <a:rPr lang="en-US" b="1" dirty="0"/>
              <a:t>Data Pre-Processing</a:t>
            </a:r>
          </a:p>
          <a:p>
            <a:pPr marL="342900" indent="-342900">
              <a:buFont typeface="Arial" panose="020B0604020202020204" pitchFamily="34" charset="0"/>
              <a:buChar char="•"/>
            </a:pPr>
            <a:r>
              <a:rPr lang="en-US" b="1" dirty="0"/>
              <a:t>Import and load dataset</a:t>
            </a:r>
          </a:p>
          <a:p>
            <a:pPr marL="342900" indent="-342900">
              <a:buFont typeface="Arial" panose="020B0604020202020204" pitchFamily="34" charset="0"/>
              <a:buChar char="•"/>
            </a:pPr>
            <a:r>
              <a:rPr lang="en-US" b="1" dirty="0"/>
              <a:t>Create NumPy array from Class column</a:t>
            </a:r>
          </a:p>
          <a:p>
            <a:pPr marL="342900" indent="-342900">
              <a:buFont typeface="Arial" panose="020B0604020202020204" pitchFamily="34" charset="0"/>
              <a:buChar char="•"/>
            </a:pPr>
            <a:r>
              <a:rPr lang="en-US" b="1" dirty="0"/>
              <a:t>Standardize data</a:t>
            </a:r>
          </a:p>
          <a:p>
            <a:pPr marL="342900" indent="-342900">
              <a:buFont typeface="Arial" panose="020B0604020202020204" pitchFamily="34" charset="0"/>
              <a:buChar char="•"/>
            </a:pPr>
            <a:r>
              <a:rPr lang="en-US" b="1" dirty="0"/>
              <a:t>Split data into training and test sets</a:t>
            </a:r>
          </a:p>
          <a:p>
            <a:r>
              <a:rPr lang="en-US" b="1" dirty="0"/>
              <a:t>Model Preparation and Evaluation</a:t>
            </a:r>
          </a:p>
          <a:p>
            <a:pPr marL="342900" indent="-342900">
              <a:buFont typeface="Arial" panose="020B0604020202020204" pitchFamily="34" charset="0"/>
              <a:buChar char="•"/>
            </a:pPr>
            <a:r>
              <a:rPr lang="en-US" b="1" dirty="0"/>
              <a:t>Create a </a:t>
            </a:r>
            <a:r>
              <a:rPr lang="en-US" b="1" dirty="0" err="1"/>
              <a:t>GridSearchCV</a:t>
            </a:r>
            <a:r>
              <a:rPr lang="en-US" b="1" dirty="0"/>
              <a:t> object, for parameter optimization</a:t>
            </a:r>
          </a:p>
          <a:p>
            <a:pPr marL="342900" indent="-342900">
              <a:buFont typeface="Arial" panose="020B0604020202020204" pitchFamily="34" charset="0"/>
              <a:buChar char="•"/>
            </a:pPr>
            <a:r>
              <a:rPr lang="en-US" b="1" dirty="0"/>
              <a:t>Apply </a:t>
            </a:r>
            <a:r>
              <a:rPr lang="en-US" b="1" dirty="0" err="1"/>
              <a:t>GridSearch</a:t>
            </a:r>
            <a:r>
              <a:rPr lang="en-US" b="1" dirty="0"/>
              <a:t> CV on various ML algorithms, to find best parameters for each model</a:t>
            </a:r>
          </a:p>
          <a:p>
            <a:pPr marL="1028700" lvl="1" indent="-342900"/>
            <a:r>
              <a:rPr lang="en-US" b="1" dirty="0"/>
              <a:t>Logistic Regression</a:t>
            </a:r>
          </a:p>
          <a:p>
            <a:pPr marL="1028700" lvl="1" indent="-342900"/>
            <a:r>
              <a:rPr lang="en-US" b="1" dirty="0"/>
              <a:t>Support Vector Machine</a:t>
            </a:r>
          </a:p>
          <a:p>
            <a:pPr marL="1028700" lvl="1" indent="-342900"/>
            <a:r>
              <a:rPr lang="en-US" b="1" dirty="0"/>
              <a:t>Decision Tree </a:t>
            </a:r>
          </a:p>
          <a:p>
            <a:pPr marL="1028700" lvl="1" indent="-342900"/>
            <a:r>
              <a:rPr lang="en-US" b="1" dirty="0"/>
              <a:t>K-Nearest Neighbor</a:t>
            </a:r>
          </a:p>
          <a:p>
            <a:pPr marL="342900" indent="-342900">
              <a:buFont typeface="Arial" panose="020B0604020202020204" pitchFamily="34" charset="0"/>
              <a:buChar char="•"/>
            </a:pPr>
            <a:r>
              <a:rPr lang="en-US" b="1" dirty="0"/>
              <a:t>Calculate the accuracy on the test data using the .score method</a:t>
            </a:r>
          </a:p>
          <a:p>
            <a:pPr marL="342900" indent="-342900">
              <a:buFont typeface="Arial" panose="020B0604020202020204" pitchFamily="34" charset="0"/>
              <a:buChar char="•"/>
            </a:pPr>
            <a:r>
              <a:rPr lang="en-US" b="1" dirty="0"/>
              <a:t>Assess the confusion matrix for all models</a:t>
            </a:r>
          </a:p>
          <a:p>
            <a:pPr marL="342900" indent="-342900">
              <a:buFont typeface="Arial" panose="020B0604020202020204" pitchFamily="34" charset="0"/>
              <a:buChar char="•"/>
            </a:pPr>
            <a:r>
              <a:rPr lang="en-GB" b="0" i="0" dirty="0">
                <a:solidFill>
                  <a:srgbClr val="000000"/>
                </a:solidFill>
                <a:effectLst/>
                <a:latin typeface="Helvetica Neue" panose="02000503000000020004" pitchFamily="2" charset="0"/>
              </a:rPr>
              <a:t>Find the model/ method that performs best. Take other evaluation methods into consideration</a:t>
            </a:r>
            <a:endParaRPr lang="en-US" b="1" dirty="0"/>
          </a:p>
          <a:p>
            <a:pPr marL="342900" indent="-342900">
              <a:buFont typeface="Arial" panose="020B0604020202020204" pitchFamily="34" charset="0"/>
              <a:buChar char="•"/>
            </a:pPr>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15</a:t>
            </a:fld>
            <a:endParaRPr lang="en-US" dirty="0"/>
          </a:p>
        </p:txBody>
      </p:sp>
    </p:spTree>
    <p:extLst>
      <p:ext uri="{BB962C8B-B14F-4D97-AF65-F5344CB8AC3E}">
        <p14:creationId xmlns:p14="http://schemas.microsoft.com/office/powerpoint/2010/main" val="487537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Results</a:t>
            </a:r>
            <a:br>
              <a:rPr lang="en-US" dirty="0"/>
            </a:br>
            <a:endParaRPr lang="en-US" dirty="0"/>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2989595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a:lstStyle/>
          <a:p>
            <a:r>
              <a:rPr lang="en-US" dirty="0"/>
              <a:t>Results</a:t>
            </a:r>
            <a:br>
              <a:rPr lang="en-US" dirty="0"/>
            </a:br>
            <a:r>
              <a:rPr lang="en-US" dirty="0"/>
              <a:t>- Summary</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914401" y="3377821"/>
            <a:ext cx="5181600" cy="3055382"/>
          </a:xfrm>
        </p:spPr>
        <p:txBody>
          <a:bodyPr>
            <a:normAutofit/>
          </a:bodyPr>
          <a:lstStyle/>
          <a:p>
            <a:pPr lvl="1"/>
            <a:r>
              <a:rPr lang="en-US" b="1" dirty="0"/>
              <a:t>EDA results</a:t>
            </a:r>
          </a:p>
          <a:p>
            <a:pPr lvl="1"/>
            <a:r>
              <a:rPr lang="en-US" b="1" dirty="0"/>
              <a:t>Interactive analytics demo in screenshots</a:t>
            </a:r>
          </a:p>
          <a:p>
            <a:pPr lvl="1"/>
            <a:r>
              <a:rPr lang="en-US" b="1" dirty="0"/>
              <a:t>Predictive analysis results</a:t>
            </a:r>
          </a:p>
          <a:p>
            <a:pPr lvl="1"/>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0" indent="0"/>
            <a:endParaRPr lang="en-US" dirty="0"/>
          </a:p>
        </p:txBody>
      </p:sp>
      <p:pic>
        <p:nvPicPr>
          <p:cNvPr id="12" name="Picture Placeholder 11" descr="A galaxy in space">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14166" y="-1798"/>
            <a:ext cx="2846566" cy="2872294"/>
          </a:xfrm>
        </p:spPr>
      </p:pic>
      <p:pic>
        <p:nvPicPr>
          <p:cNvPr id="14" name="Picture Placeholder 13" descr="A spiral galaxy in space">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60733" y="-1798"/>
            <a:ext cx="2826990" cy="2854594"/>
          </a:xfrm>
        </p:spPr>
      </p:pic>
      <p:pic>
        <p:nvPicPr>
          <p:cNvPr id="18" name="Picture Placeholder 17" descr="Star in the evening sky">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14169" y="2856391"/>
            <a:ext cx="2846565" cy="4001609"/>
          </a:xfrm>
        </p:spPr>
      </p:pic>
      <p:pic>
        <p:nvPicPr>
          <p:cNvPr id="16" name="Picture Placeholder 15" descr="The Northern Lights ">
            <a:extLst>
              <a:ext uri="{FF2B5EF4-FFF2-40B4-BE49-F238E27FC236}">
                <a16:creationId xmlns:a16="http://schemas.microsoft.com/office/drawing/2014/main" id="{0B4EBE43-9BF3-4053-9882-9A8FE1110EEF}"/>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356456" y="2828943"/>
            <a:ext cx="2835544" cy="4038805"/>
          </a:xfrm>
        </p:spPr>
      </p:pic>
      <p:sp>
        <p:nvSpPr>
          <p:cNvPr id="21" name="Slide Number Placeholder 20">
            <a:extLst>
              <a:ext uri="{FF2B5EF4-FFF2-40B4-BE49-F238E27FC236}">
                <a16:creationId xmlns:a16="http://schemas.microsoft.com/office/drawing/2014/main" id="{04AC6251-86B6-46D0-9E3A-E833E8CCD8DE}"/>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17</a:t>
            </a:fld>
            <a:endParaRPr lang="en-US" dirty="0"/>
          </a:p>
        </p:txBody>
      </p:sp>
    </p:spTree>
    <p:extLst>
      <p:ext uri="{BB962C8B-B14F-4D97-AF65-F5344CB8AC3E}">
        <p14:creationId xmlns:p14="http://schemas.microsoft.com/office/powerpoint/2010/main" val="72026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EDA with Visualization</a:t>
            </a:r>
            <a:br>
              <a:rPr lang="en-US" dirty="0"/>
            </a:br>
            <a:endParaRPr lang="en-US" dirty="0"/>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41256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Flight Number v Launch Site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19</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13189"/>
            <a:ext cx="9722405" cy="1754326"/>
          </a:xfrm>
          <a:prstGeom prst="rect">
            <a:avLst/>
          </a:prstGeom>
          <a:noFill/>
        </p:spPr>
        <p:txBody>
          <a:bodyPr wrap="none" rtlCol="0">
            <a:spAutoFit/>
          </a:bodyPr>
          <a:lstStyle/>
          <a:p>
            <a:r>
              <a:rPr lang="en-US" dirty="0"/>
              <a:t>Inferences (Note; blue=failed launch and orange=successful launch):</a:t>
            </a:r>
          </a:p>
          <a:p>
            <a:pPr marL="285750" indent="-285750">
              <a:buFont typeface="Arial" panose="020B0604020202020204" pitchFamily="34" charset="0"/>
              <a:buChar char="•"/>
            </a:pPr>
            <a:r>
              <a:rPr lang="en-US" dirty="0"/>
              <a:t>The earliest flights all failed, whilst the latest flights all succeeded </a:t>
            </a:r>
          </a:p>
          <a:p>
            <a:pPr marL="285750" indent="-285750">
              <a:buFont typeface="Arial" panose="020B0604020202020204" pitchFamily="34" charset="0"/>
              <a:buChar char="•"/>
            </a:pPr>
            <a:r>
              <a:rPr lang="en-US" dirty="0"/>
              <a:t>Around half of all launches were from the CCAFS SLC 40 launch site</a:t>
            </a:r>
          </a:p>
          <a:p>
            <a:pPr marL="285750" indent="-285750">
              <a:buFont typeface="Arial" panose="020B0604020202020204" pitchFamily="34" charset="0"/>
              <a:buChar char="•"/>
            </a:pPr>
            <a:r>
              <a:rPr lang="en-US" dirty="0"/>
              <a:t>VAFB SLC 4E and KSC LC 39A have higher success rates</a:t>
            </a:r>
          </a:p>
          <a:p>
            <a:pPr marL="285750" indent="-285750">
              <a:buFont typeface="Arial" panose="020B0604020202020204" pitchFamily="34" charset="0"/>
              <a:buChar char="•"/>
            </a:pPr>
            <a:r>
              <a:rPr lang="en-US" dirty="0"/>
              <a:t>We finally infer that for each site, the success rate increases over time (later flight numbers)</a:t>
            </a:r>
          </a:p>
          <a:p>
            <a:pPr marL="285750" indent="-285750">
              <a:buFont typeface="Arial" panose="020B0604020202020204" pitchFamily="34" charset="0"/>
              <a:buChar char="•"/>
            </a:pPr>
            <a:endParaRPr lang="en-US" dirty="0"/>
          </a:p>
        </p:txBody>
      </p:sp>
      <p:pic>
        <p:nvPicPr>
          <p:cNvPr id="7" name="Content Placeholder 6">
            <a:extLst>
              <a:ext uri="{FF2B5EF4-FFF2-40B4-BE49-F238E27FC236}">
                <a16:creationId xmlns:a16="http://schemas.microsoft.com/office/drawing/2014/main" id="{5736D1AA-F92D-A412-D392-2F9DE0162146}"/>
              </a:ext>
            </a:extLst>
          </p:cNvPr>
          <p:cNvPicPr>
            <a:picLocks noGrp="1" noChangeAspect="1"/>
          </p:cNvPicPr>
          <p:nvPr>
            <p:ph sz="half" idx="2"/>
          </p:nvPr>
        </p:nvPicPr>
        <p:blipFill>
          <a:blip r:embed="rId2"/>
          <a:stretch>
            <a:fillRect/>
          </a:stretch>
        </p:blipFill>
        <p:spPr>
          <a:xfrm>
            <a:off x="0" y="1461852"/>
            <a:ext cx="11659961" cy="2424348"/>
          </a:xfrm>
        </p:spPr>
      </p:pic>
    </p:spTree>
    <p:extLst>
      <p:ext uri="{BB962C8B-B14F-4D97-AF65-F5344CB8AC3E}">
        <p14:creationId xmlns:p14="http://schemas.microsoft.com/office/powerpoint/2010/main" val="410778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a:lstStyle/>
          <a:p>
            <a:r>
              <a:rPr lang="en-US" dirty="0"/>
              <a:t>Outline</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577433" y="2980943"/>
            <a:ext cx="6064918" cy="3766610"/>
          </a:xfrm>
        </p:spPr>
        <p:txBody>
          <a:bodyPr>
            <a:normAutofit fontScale="85000" lnSpcReduction="20000"/>
          </a:bodyPr>
          <a:lstStyle/>
          <a:p>
            <a:pPr marL="342900" indent="-342900">
              <a:buFont typeface="Arial" panose="020B0604020202020204" pitchFamily="34" charset="0"/>
              <a:buChar char="•"/>
            </a:pPr>
            <a:r>
              <a:rPr lang="en-US" dirty="0"/>
              <a:t>Executive Summary</a:t>
            </a:r>
          </a:p>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Methodology</a:t>
            </a:r>
          </a:p>
          <a:p>
            <a:pPr marL="342900" indent="-342900">
              <a:buFont typeface="Arial" panose="020B0604020202020204" pitchFamily="34" charset="0"/>
              <a:buChar char="•"/>
            </a:pPr>
            <a:r>
              <a:rPr lang="en-US" dirty="0"/>
              <a:t>Results</a:t>
            </a:r>
          </a:p>
          <a:p>
            <a:pPr marL="800100" lvl="1" indent="-342900"/>
            <a:r>
              <a:rPr lang="en-US" dirty="0"/>
              <a:t>EDA with Visualization</a:t>
            </a:r>
          </a:p>
          <a:p>
            <a:pPr marL="800100" lvl="1" indent="-342900"/>
            <a:r>
              <a:rPr lang="en-US" dirty="0"/>
              <a:t>EDA with SQL</a:t>
            </a:r>
          </a:p>
          <a:p>
            <a:pPr marL="800100" lvl="1" indent="-342900"/>
            <a:r>
              <a:rPr lang="en-US" dirty="0"/>
              <a:t>Interactive Maps with Folium</a:t>
            </a:r>
          </a:p>
          <a:p>
            <a:pPr marL="800100" lvl="1" indent="-342900"/>
            <a:r>
              <a:rPr lang="en-US" dirty="0"/>
              <a:t>Interactive Maps with </a:t>
            </a:r>
            <a:r>
              <a:rPr lang="en-US" dirty="0" err="1"/>
              <a:t>Plotly</a:t>
            </a:r>
            <a:endParaRPr lang="en-US" dirty="0"/>
          </a:p>
          <a:p>
            <a:pPr marL="800100" lvl="1" indent="-342900"/>
            <a:r>
              <a:rPr lang="en-US" dirty="0"/>
              <a:t>Machine Learning Prediction</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r>
              <a:rPr lang="en-US" dirty="0"/>
              <a:t>Appendix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0" indent="0"/>
            <a:endParaRPr lang="en-US" dirty="0"/>
          </a:p>
        </p:txBody>
      </p:sp>
      <p:pic>
        <p:nvPicPr>
          <p:cNvPr id="12" name="Picture Placeholder 11" descr="A galaxy in space">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14166" y="-1798"/>
            <a:ext cx="2846566" cy="2872294"/>
          </a:xfrm>
        </p:spPr>
      </p:pic>
      <p:pic>
        <p:nvPicPr>
          <p:cNvPr id="14" name="Picture Placeholder 13" descr="A spiral galaxy in space">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60733" y="-1798"/>
            <a:ext cx="2826990" cy="2854594"/>
          </a:xfrm>
        </p:spPr>
      </p:pic>
      <p:pic>
        <p:nvPicPr>
          <p:cNvPr id="18" name="Picture Placeholder 17" descr="Star in the evening sky">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14169" y="2856391"/>
            <a:ext cx="2846565" cy="4001609"/>
          </a:xfrm>
        </p:spPr>
      </p:pic>
      <p:pic>
        <p:nvPicPr>
          <p:cNvPr id="16" name="Picture Placeholder 15" descr="The Northern Lights ">
            <a:extLst>
              <a:ext uri="{FF2B5EF4-FFF2-40B4-BE49-F238E27FC236}">
                <a16:creationId xmlns:a16="http://schemas.microsoft.com/office/drawing/2014/main" id="{0B4EBE43-9BF3-4053-9882-9A8FE1110EEF}"/>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356456" y="2828943"/>
            <a:ext cx="2835544" cy="4038805"/>
          </a:xfrm>
        </p:spPr>
      </p:pic>
      <p:sp>
        <p:nvSpPr>
          <p:cNvPr id="21" name="Slide Number Placeholder 20">
            <a:extLst>
              <a:ext uri="{FF2B5EF4-FFF2-40B4-BE49-F238E27FC236}">
                <a16:creationId xmlns:a16="http://schemas.microsoft.com/office/drawing/2014/main" id="{04AC6251-86B6-46D0-9E3A-E833E8CCD8DE}"/>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a:t>
            </a:fld>
            <a:endParaRPr lang="en-US" dirty="0"/>
          </a:p>
        </p:txBody>
      </p:sp>
    </p:spTree>
    <p:extLst>
      <p:ext uri="{BB962C8B-B14F-4D97-AF65-F5344CB8AC3E}">
        <p14:creationId xmlns:p14="http://schemas.microsoft.com/office/powerpoint/2010/main" val="154483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Payload v Launch Site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20</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839788" y="4031799"/>
            <a:ext cx="10538654" cy="2585323"/>
          </a:xfrm>
          <a:prstGeom prst="rect">
            <a:avLst/>
          </a:prstGeom>
          <a:noFill/>
        </p:spPr>
        <p:txBody>
          <a:bodyPr wrap="none" rtlCol="0">
            <a:spAutoFit/>
          </a:bodyPr>
          <a:lstStyle/>
          <a:p>
            <a:r>
              <a:rPr lang="en-US" dirty="0"/>
              <a:t>Inferences (Note; blue=failed launch and orange=successful launch):</a:t>
            </a:r>
          </a:p>
          <a:p>
            <a:pPr marL="285750" indent="-285750">
              <a:buFont typeface="Arial" panose="020B0604020202020204" pitchFamily="34" charset="0"/>
              <a:buChar char="•"/>
            </a:pPr>
            <a:r>
              <a:rPr lang="en-US" dirty="0"/>
              <a:t>The majority of launches with payload mass over 7000kg were successful</a:t>
            </a:r>
          </a:p>
          <a:p>
            <a:pPr marL="285750" indent="-285750">
              <a:buFont typeface="Arial" panose="020B0604020202020204" pitchFamily="34" charset="0"/>
              <a:buChar char="•"/>
            </a:pPr>
            <a:r>
              <a:rPr lang="en-US" dirty="0"/>
              <a:t>KSC LC 39A has a 100% success rate for launches less than 5,500kg</a:t>
            </a:r>
          </a:p>
          <a:p>
            <a:pPr marL="285750" indent="-285750">
              <a:buFont typeface="Arial" panose="020B0604020202020204" pitchFamily="34" charset="0"/>
              <a:buChar char="•"/>
            </a:pPr>
            <a:r>
              <a:rPr lang="en-US" dirty="0"/>
              <a:t>VAFB SKC 4E has not launched anything greater than 10,000kg</a:t>
            </a:r>
          </a:p>
          <a:p>
            <a:pPr marL="285750" indent="-285750">
              <a:buFont typeface="Arial" panose="020B0604020202020204" pitchFamily="34" charset="0"/>
              <a:buChar char="•"/>
            </a:pPr>
            <a:r>
              <a:rPr lang="en-GB" dirty="0"/>
              <a:t>Our analysis has led us to a significant inference regarding the impact of payload mass on successful </a:t>
            </a:r>
          </a:p>
          <a:p>
            <a:r>
              <a:rPr lang="en-GB" dirty="0"/>
              <a:t>landings, depending on the launch site. It appears that a heavier payload mass may be a crucial factor to </a:t>
            </a:r>
          </a:p>
          <a:p>
            <a:r>
              <a:rPr lang="en-GB" dirty="0"/>
              <a:t>consider for a successful landing. However, it's important to note that there is a potential risk of failure if </a:t>
            </a:r>
          </a:p>
          <a:p>
            <a:r>
              <a:rPr lang="en-GB" dirty="0"/>
              <a:t>the payload mass exceeds a certain threshold. When the payload mass becomes excessively heavy, </a:t>
            </a:r>
          </a:p>
          <a:p>
            <a:r>
              <a:rPr lang="en-GB" dirty="0"/>
              <a:t>it can potentially jeopardize the landing outcome.</a:t>
            </a:r>
            <a:endParaRPr lang="en-US" dirty="0"/>
          </a:p>
        </p:txBody>
      </p:sp>
      <p:pic>
        <p:nvPicPr>
          <p:cNvPr id="17" name="Content Placeholder 16">
            <a:extLst>
              <a:ext uri="{FF2B5EF4-FFF2-40B4-BE49-F238E27FC236}">
                <a16:creationId xmlns:a16="http://schemas.microsoft.com/office/drawing/2014/main" id="{D3025EDC-D132-308C-E027-459FE6901CC9}"/>
              </a:ext>
            </a:extLst>
          </p:cNvPr>
          <p:cNvPicPr>
            <a:picLocks noGrp="1" noChangeAspect="1"/>
          </p:cNvPicPr>
          <p:nvPr>
            <p:ph sz="half" idx="2"/>
          </p:nvPr>
        </p:nvPicPr>
        <p:blipFill>
          <a:blip r:embed="rId2"/>
          <a:stretch>
            <a:fillRect/>
          </a:stretch>
        </p:blipFill>
        <p:spPr>
          <a:xfrm>
            <a:off x="84415" y="1456375"/>
            <a:ext cx="11696537" cy="2290677"/>
          </a:xfrm>
        </p:spPr>
      </p:pic>
    </p:spTree>
    <p:extLst>
      <p:ext uri="{BB962C8B-B14F-4D97-AF65-F5344CB8AC3E}">
        <p14:creationId xmlns:p14="http://schemas.microsoft.com/office/powerpoint/2010/main" val="3923416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Success Rate v Orbit Type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21</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90904"/>
            <a:ext cx="8776313" cy="1477328"/>
          </a:xfrm>
          <a:prstGeom prst="rect">
            <a:avLst/>
          </a:prstGeom>
          <a:noFill/>
        </p:spPr>
        <p:txBody>
          <a:bodyPr wrap="none" rtlCol="0">
            <a:spAutoFit/>
          </a:bodyPr>
          <a:lstStyle/>
          <a:p>
            <a:r>
              <a:rPr lang="en-US" dirty="0"/>
              <a:t>Inferences:</a:t>
            </a:r>
          </a:p>
          <a:p>
            <a:pPr marL="285750" indent="-285750">
              <a:buFont typeface="Arial" panose="020B0604020202020204" pitchFamily="34" charset="0"/>
              <a:buChar char="•"/>
            </a:pPr>
            <a:r>
              <a:rPr lang="en-US" dirty="0"/>
              <a:t>Orbit types with 100% success rate; ES-L1, GEO, HEO and SSO</a:t>
            </a:r>
          </a:p>
          <a:p>
            <a:pPr marL="285750" indent="-285750">
              <a:buFont typeface="Arial" panose="020B0604020202020204" pitchFamily="34" charset="0"/>
              <a:buChar char="•"/>
            </a:pPr>
            <a:r>
              <a:rPr lang="en-US" dirty="0"/>
              <a:t>Orbit types with success rate between 50% and 85%; GTO, ISS, LEO, MEO and PO</a:t>
            </a:r>
          </a:p>
          <a:p>
            <a:pPr marL="285750" indent="-285750">
              <a:buFont typeface="Arial" panose="020B0604020202020204" pitchFamily="34" charset="0"/>
              <a:buChar char="•"/>
            </a:pPr>
            <a:r>
              <a:rPr lang="en-US" dirty="0"/>
              <a:t>Orbit types with 0% success rate; SO</a:t>
            </a:r>
          </a:p>
          <a:p>
            <a:pPr marL="285750" indent="-285750">
              <a:buFont typeface="Arial" panose="020B0604020202020204" pitchFamily="34" charset="0"/>
              <a:buChar char="•"/>
            </a:pPr>
            <a:endParaRPr lang="en-US" dirty="0"/>
          </a:p>
        </p:txBody>
      </p:sp>
      <p:pic>
        <p:nvPicPr>
          <p:cNvPr id="10" name="Content Placeholder 9">
            <a:extLst>
              <a:ext uri="{FF2B5EF4-FFF2-40B4-BE49-F238E27FC236}">
                <a16:creationId xmlns:a16="http://schemas.microsoft.com/office/drawing/2014/main" id="{4F8D5190-E1CB-4894-DCF0-2AB6BF17FA8C}"/>
              </a:ext>
            </a:extLst>
          </p:cNvPr>
          <p:cNvPicPr>
            <a:picLocks noGrp="1" noChangeAspect="1"/>
          </p:cNvPicPr>
          <p:nvPr>
            <p:ph sz="half" idx="2"/>
          </p:nvPr>
        </p:nvPicPr>
        <p:blipFill>
          <a:blip r:embed="rId2"/>
          <a:stretch>
            <a:fillRect/>
          </a:stretch>
        </p:blipFill>
        <p:spPr>
          <a:xfrm>
            <a:off x="248143" y="1442554"/>
            <a:ext cx="3518788" cy="3024467"/>
          </a:xfrm>
        </p:spPr>
      </p:pic>
    </p:spTree>
    <p:extLst>
      <p:ext uri="{BB962C8B-B14F-4D97-AF65-F5344CB8AC3E}">
        <p14:creationId xmlns:p14="http://schemas.microsoft.com/office/powerpoint/2010/main" val="387497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Flights Number v Orbit Type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22</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13189"/>
            <a:ext cx="11021672" cy="2031325"/>
          </a:xfrm>
          <a:prstGeom prst="rect">
            <a:avLst/>
          </a:prstGeom>
          <a:noFill/>
        </p:spPr>
        <p:txBody>
          <a:bodyPr wrap="none" rtlCol="0">
            <a:spAutoFit/>
          </a:bodyPr>
          <a:lstStyle/>
          <a:p>
            <a:r>
              <a:rPr lang="en-US" dirty="0"/>
              <a:t>Inferences (Note; blue=failed launch and orange=successful launch):</a:t>
            </a:r>
          </a:p>
          <a:p>
            <a:pPr marL="285750" indent="-285750">
              <a:buFont typeface="Arial" panose="020B0604020202020204" pitchFamily="34" charset="0"/>
              <a:buChar char="•"/>
            </a:pPr>
            <a:r>
              <a:rPr lang="en-GB" dirty="0"/>
              <a:t>We have observed a notable correlation between the success rate and the number of flights for satellites in </a:t>
            </a:r>
          </a:p>
          <a:p>
            <a:r>
              <a:rPr lang="en-GB" dirty="0"/>
              <a:t>the Low Earth Orbit (LEO). This suggests that an increase in the number of flights in LEO orbit positively </a:t>
            </a:r>
          </a:p>
          <a:p>
            <a:r>
              <a:rPr lang="en-GB" dirty="0"/>
              <a:t>influences the success rate.  </a:t>
            </a:r>
          </a:p>
          <a:p>
            <a:pPr marL="285750" indent="-285750">
              <a:buFont typeface="Arial" panose="020B0604020202020204" pitchFamily="34" charset="0"/>
              <a:buChar char="•"/>
            </a:pPr>
            <a:r>
              <a:rPr lang="en-GB" dirty="0"/>
              <a:t>However, when examining satellites in the Geostationary Transfer Orbit (GTO), we did not find any </a:t>
            </a:r>
          </a:p>
          <a:p>
            <a:r>
              <a:rPr lang="en-GB" dirty="0"/>
              <a:t>significant relationship between the flight number and the success rate. It seems that the number of </a:t>
            </a:r>
          </a:p>
          <a:p>
            <a:r>
              <a:rPr lang="en-GB" dirty="0"/>
              <a:t>Flights does not play a significant role in determining the success rate for satellites in GTO orbit.</a:t>
            </a:r>
            <a:endParaRPr lang="en-US" dirty="0"/>
          </a:p>
        </p:txBody>
      </p:sp>
      <p:pic>
        <p:nvPicPr>
          <p:cNvPr id="11" name="Content Placeholder 10">
            <a:extLst>
              <a:ext uri="{FF2B5EF4-FFF2-40B4-BE49-F238E27FC236}">
                <a16:creationId xmlns:a16="http://schemas.microsoft.com/office/drawing/2014/main" id="{75F57903-CD35-5AC0-AFFE-4D9B798F88E6}"/>
              </a:ext>
            </a:extLst>
          </p:cNvPr>
          <p:cNvPicPr>
            <a:picLocks noGrp="1" noChangeAspect="1"/>
          </p:cNvPicPr>
          <p:nvPr>
            <p:ph sz="half" idx="2"/>
          </p:nvPr>
        </p:nvPicPr>
        <p:blipFill>
          <a:blip r:embed="rId2"/>
          <a:stretch>
            <a:fillRect/>
          </a:stretch>
        </p:blipFill>
        <p:spPr>
          <a:xfrm>
            <a:off x="1" y="1427028"/>
            <a:ext cx="12034347" cy="2449233"/>
          </a:xfrm>
        </p:spPr>
      </p:pic>
    </p:spTree>
    <p:extLst>
      <p:ext uri="{BB962C8B-B14F-4D97-AF65-F5344CB8AC3E}">
        <p14:creationId xmlns:p14="http://schemas.microsoft.com/office/powerpoint/2010/main" val="7966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Payload Mass v Orbit Type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23</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441980" y="3842441"/>
            <a:ext cx="11405463" cy="2862322"/>
          </a:xfrm>
          <a:prstGeom prst="rect">
            <a:avLst/>
          </a:prstGeom>
          <a:noFill/>
        </p:spPr>
        <p:txBody>
          <a:bodyPr wrap="square" rtlCol="0">
            <a:spAutoFit/>
          </a:bodyPr>
          <a:lstStyle/>
          <a:p>
            <a:r>
              <a:rPr lang="en-US" dirty="0"/>
              <a:t>Inferences (Note; blue=failed launch and orange=successful launch):</a:t>
            </a:r>
          </a:p>
          <a:p>
            <a:pPr marL="285750" indent="-285750" algn="l">
              <a:buFont typeface="Arial" panose="020B0604020202020204" pitchFamily="34" charset="0"/>
              <a:buChar char="•"/>
            </a:pPr>
            <a:r>
              <a:rPr lang="en-GB" dirty="0"/>
              <a:t>Our analysis indicates that the weight of payloads plays a significant role in determining the outcome of launches. Specifically, in LEO, ISS and PO we have observed a positive correlation between heavier payloads and improved success rates. This suggests that increasing the weight of payloads in LEO, ISS and PO orbit tends to enhance the likelihood of a successful launch.</a:t>
            </a:r>
          </a:p>
          <a:p>
            <a:pPr marL="285750" indent="-285750" algn="l">
              <a:buFont typeface="Arial" panose="020B0604020202020204" pitchFamily="34" charset="0"/>
              <a:buChar char="•"/>
            </a:pPr>
            <a:r>
              <a:rPr lang="en-GB" dirty="0"/>
              <a:t>Conversely, when considering the Geostationary Transfer Orbit (GTO), we have uncovered a mixed trend. GTO orbit seems to depict no correlation between payload and success rate.</a:t>
            </a:r>
          </a:p>
          <a:p>
            <a:pPr marL="285750" indent="-285750" algn="l">
              <a:buFont typeface="Arial" panose="020B0604020202020204" pitchFamily="34" charset="0"/>
              <a:buChar char="•"/>
            </a:pPr>
            <a:r>
              <a:rPr lang="en-GB" dirty="0"/>
              <a:t>Finally, SO, GEO and HEO orbit requires more data points to make inferences/ observe trends.</a:t>
            </a:r>
          </a:p>
          <a:p>
            <a:pPr algn="l"/>
            <a:endParaRPr lang="en-US" dirty="0"/>
          </a:p>
          <a:p>
            <a:endParaRPr lang="en-US" dirty="0"/>
          </a:p>
        </p:txBody>
      </p:sp>
      <p:pic>
        <p:nvPicPr>
          <p:cNvPr id="10" name="Content Placeholder 9">
            <a:extLst>
              <a:ext uri="{FF2B5EF4-FFF2-40B4-BE49-F238E27FC236}">
                <a16:creationId xmlns:a16="http://schemas.microsoft.com/office/drawing/2014/main" id="{FF58D230-E671-707E-FDCB-4E2DA9283B5D}"/>
              </a:ext>
            </a:extLst>
          </p:cNvPr>
          <p:cNvPicPr>
            <a:picLocks noGrp="1" noChangeAspect="1"/>
          </p:cNvPicPr>
          <p:nvPr>
            <p:ph sz="half" idx="2"/>
          </p:nvPr>
        </p:nvPicPr>
        <p:blipFill>
          <a:blip r:embed="rId2"/>
          <a:stretch>
            <a:fillRect/>
          </a:stretch>
        </p:blipFill>
        <p:spPr>
          <a:xfrm>
            <a:off x="216914" y="1454855"/>
            <a:ext cx="11552842" cy="2387586"/>
          </a:xfrm>
        </p:spPr>
      </p:pic>
    </p:spTree>
    <p:extLst>
      <p:ext uri="{BB962C8B-B14F-4D97-AF65-F5344CB8AC3E}">
        <p14:creationId xmlns:p14="http://schemas.microsoft.com/office/powerpoint/2010/main" val="34292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Launch Success Yearly Trend</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24</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015624"/>
            <a:ext cx="1273234" cy="923330"/>
          </a:xfrm>
          <a:prstGeom prst="rect">
            <a:avLst/>
          </a:prstGeom>
          <a:noFill/>
        </p:spPr>
        <p:txBody>
          <a:bodyPr wrap="none" rtlCol="0">
            <a:spAutoFit/>
          </a:bodyPr>
          <a:lstStyle/>
          <a:p>
            <a:r>
              <a:rPr lang="en-US" dirty="0"/>
              <a:t>Inferences:</a:t>
            </a:r>
          </a:p>
          <a:p>
            <a:endParaRPr lang="en-US" dirty="0"/>
          </a:p>
          <a:p>
            <a:pPr marL="285750" indent="-285750">
              <a:buFont typeface="Arial" panose="020B0604020202020204" pitchFamily="34" charset="0"/>
              <a:buChar char="•"/>
            </a:pPr>
            <a:endParaRPr lang="en-US" dirty="0"/>
          </a:p>
        </p:txBody>
      </p:sp>
      <p:pic>
        <p:nvPicPr>
          <p:cNvPr id="10" name="Content Placeholder 9">
            <a:extLst>
              <a:ext uri="{FF2B5EF4-FFF2-40B4-BE49-F238E27FC236}">
                <a16:creationId xmlns:a16="http://schemas.microsoft.com/office/drawing/2014/main" id="{1E562F96-3F7D-6869-6960-891054322CCC}"/>
              </a:ext>
            </a:extLst>
          </p:cNvPr>
          <p:cNvPicPr>
            <a:picLocks noGrp="1" noChangeAspect="1"/>
          </p:cNvPicPr>
          <p:nvPr>
            <p:ph sz="half" idx="2"/>
          </p:nvPr>
        </p:nvPicPr>
        <p:blipFill>
          <a:blip r:embed="rId2"/>
          <a:stretch>
            <a:fillRect/>
          </a:stretch>
        </p:blipFill>
        <p:spPr>
          <a:xfrm>
            <a:off x="373076" y="1457381"/>
            <a:ext cx="4248619" cy="3075049"/>
          </a:xfrm>
        </p:spPr>
      </p:pic>
      <p:sp>
        <p:nvSpPr>
          <p:cNvPr id="11" name="TextBox 10">
            <a:extLst>
              <a:ext uri="{FF2B5EF4-FFF2-40B4-BE49-F238E27FC236}">
                <a16:creationId xmlns:a16="http://schemas.microsoft.com/office/drawing/2014/main" id="{CE6C8048-2A25-96B6-2755-7DE10A9EC901}"/>
              </a:ext>
            </a:extLst>
          </p:cNvPr>
          <p:cNvSpPr txBox="1"/>
          <p:nvPr/>
        </p:nvSpPr>
        <p:spPr>
          <a:xfrm>
            <a:off x="914400" y="4717260"/>
            <a:ext cx="8570936" cy="1477328"/>
          </a:xfrm>
          <a:prstGeom prst="rect">
            <a:avLst/>
          </a:prstGeom>
          <a:noFill/>
        </p:spPr>
        <p:txBody>
          <a:bodyPr wrap="none" rtlCol="0">
            <a:spAutoFit/>
          </a:bodyPr>
          <a:lstStyle/>
          <a:p>
            <a:r>
              <a:rPr lang="en-US" dirty="0"/>
              <a:t>Inferences:</a:t>
            </a:r>
          </a:p>
          <a:p>
            <a:pPr marL="285750" indent="-285750">
              <a:buFont typeface="Arial" panose="020B0604020202020204" pitchFamily="34" charset="0"/>
              <a:buChar char="•"/>
            </a:pPr>
            <a:r>
              <a:rPr lang="en-US" dirty="0"/>
              <a:t>The success rate improved from 2013 to 2017 and from 2018 to 2019</a:t>
            </a:r>
          </a:p>
          <a:p>
            <a:pPr marL="285750" indent="-285750">
              <a:buFont typeface="Arial" panose="020B0604020202020204" pitchFamily="34" charset="0"/>
              <a:buChar char="•"/>
            </a:pPr>
            <a:r>
              <a:rPr lang="en-US" dirty="0"/>
              <a:t>However, the success rate deteriorated from 2017 to 2018 and from 2019 to 2020</a:t>
            </a:r>
          </a:p>
          <a:p>
            <a:pPr marL="285750" indent="-285750">
              <a:buFont typeface="Arial" panose="020B0604020202020204" pitchFamily="34" charset="0"/>
              <a:buChar char="•"/>
            </a:pPr>
            <a:r>
              <a:rPr lang="en-US" dirty="0"/>
              <a:t>Overall, the SpaceX rocket launch success has improved, since 2013.  </a:t>
            </a:r>
          </a:p>
          <a:p>
            <a:endParaRPr lang="en-US" dirty="0"/>
          </a:p>
        </p:txBody>
      </p:sp>
    </p:spTree>
    <p:extLst>
      <p:ext uri="{BB962C8B-B14F-4D97-AF65-F5344CB8AC3E}">
        <p14:creationId xmlns:p14="http://schemas.microsoft.com/office/powerpoint/2010/main" val="1701336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EDA with SQL</a:t>
            </a:r>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2204101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All Launch Site Names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26</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6444841" cy="1200329"/>
          </a:xfrm>
          <a:prstGeom prst="rect">
            <a:avLst/>
          </a:prstGeom>
          <a:noFill/>
        </p:spPr>
        <p:txBody>
          <a:bodyPr wrap="none" rtlCol="0">
            <a:spAutoFit/>
          </a:bodyPr>
          <a:lstStyle/>
          <a:p>
            <a:r>
              <a:rPr lang="en-US" dirty="0"/>
              <a:t>Overview:</a:t>
            </a:r>
          </a:p>
          <a:p>
            <a:r>
              <a:rPr lang="en-US" dirty="0"/>
              <a:t>Displays the names of unique launch sites, in the space mission</a:t>
            </a:r>
          </a:p>
          <a:p>
            <a:endParaRPr lang="en-US" dirty="0"/>
          </a:p>
          <a:p>
            <a:pPr marL="285750" indent="-28575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72C2103B-BDAC-9C42-F497-90B0A8555C76}"/>
              </a:ext>
            </a:extLst>
          </p:cNvPr>
          <p:cNvPicPr>
            <a:picLocks noChangeAspect="1"/>
          </p:cNvPicPr>
          <p:nvPr/>
        </p:nvPicPr>
        <p:blipFill>
          <a:blip r:embed="rId2"/>
          <a:stretch>
            <a:fillRect/>
          </a:stretch>
        </p:blipFill>
        <p:spPr>
          <a:xfrm>
            <a:off x="174065" y="1773619"/>
            <a:ext cx="6965122" cy="2675626"/>
          </a:xfrm>
          <a:prstGeom prst="rect">
            <a:avLst/>
          </a:prstGeom>
        </p:spPr>
      </p:pic>
      <p:sp>
        <p:nvSpPr>
          <p:cNvPr id="19" name="TextBox 18">
            <a:extLst>
              <a:ext uri="{FF2B5EF4-FFF2-40B4-BE49-F238E27FC236}">
                <a16:creationId xmlns:a16="http://schemas.microsoft.com/office/drawing/2014/main" id="{4B6C7513-8202-7A6F-E19B-18C780D60E14}"/>
              </a:ext>
            </a:extLst>
          </p:cNvPr>
          <p:cNvSpPr txBox="1"/>
          <p:nvPr/>
        </p:nvSpPr>
        <p:spPr>
          <a:xfrm>
            <a:off x="914400" y="1404287"/>
            <a:ext cx="2572307" cy="369332"/>
          </a:xfrm>
          <a:prstGeom prst="rect">
            <a:avLst/>
          </a:prstGeom>
          <a:noFill/>
        </p:spPr>
        <p:txBody>
          <a:bodyPr wrap="none" rtlCol="0">
            <a:spAutoFit/>
          </a:bodyPr>
          <a:lstStyle/>
          <a:p>
            <a:r>
              <a:rPr lang="en-US" dirty="0"/>
              <a:t>SQL Query and Results:</a:t>
            </a:r>
          </a:p>
        </p:txBody>
      </p:sp>
    </p:spTree>
    <p:extLst>
      <p:ext uri="{BB962C8B-B14F-4D97-AF65-F5344CB8AC3E}">
        <p14:creationId xmlns:p14="http://schemas.microsoft.com/office/powerpoint/2010/main" val="337743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Launch Site Begins With ‘KSC’</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27</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9057992" cy="923330"/>
          </a:xfrm>
          <a:prstGeom prst="rect">
            <a:avLst/>
          </a:prstGeom>
          <a:noFill/>
        </p:spPr>
        <p:txBody>
          <a:bodyPr wrap="none" rtlCol="0">
            <a:spAutoFit/>
          </a:bodyPr>
          <a:lstStyle/>
          <a:p>
            <a:r>
              <a:rPr lang="en-US" dirty="0"/>
              <a:t>Overview:</a:t>
            </a:r>
          </a:p>
          <a:p>
            <a:r>
              <a:rPr lang="en-US" dirty="0"/>
              <a:t>Displays 5 records where launch sites begin with the string, ‘KSC’ (Kennedy Space Center)</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404287"/>
            <a:ext cx="2572307" cy="369332"/>
          </a:xfrm>
          <a:prstGeom prst="rect">
            <a:avLst/>
          </a:prstGeom>
          <a:noFill/>
        </p:spPr>
        <p:txBody>
          <a:bodyPr wrap="none" rtlCol="0">
            <a:spAutoFit/>
          </a:bodyPr>
          <a:lstStyle/>
          <a:p>
            <a:r>
              <a:rPr lang="en-US" dirty="0"/>
              <a:t>SQL Query and Results:</a:t>
            </a:r>
          </a:p>
        </p:txBody>
      </p:sp>
      <p:pic>
        <p:nvPicPr>
          <p:cNvPr id="5" name="Picture 4">
            <a:extLst>
              <a:ext uri="{FF2B5EF4-FFF2-40B4-BE49-F238E27FC236}">
                <a16:creationId xmlns:a16="http://schemas.microsoft.com/office/drawing/2014/main" id="{A6D6B153-9587-5C21-35EB-2B76825B3C6B}"/>
              </a:ext>
            </a:extLst>
          </p:cNvPr>
          <p:cNvPicPr>
            <a:picLocks noChangeAspect="1"/>
          </p:cNvPicPr>
          <p:nvPr/>
        </p:nvPicPr>
        <p:blipFill>
          <a:blip r:embed="rId2"/>
          <a:stretch>
            <a:fillRect/>
          </a:stretch>
        </p:blipFill>
        <p:spPr>
          <a:xfrm>
            <a:off x="198782" y="1888621"/>
            <a:ext cx="9179424" cy="2560624"/>
          </a:xfrm>
          <a:prstGeom prst="rect">
            <a:avLst/>
          </a:prstGeom>
        </p:spPr>
      </p:pic>
    </p:spTree>
    <p:extLst>
      <p:ext uri="{BB962C8B-B14F-4D97-AF65-F5344CB8AC3E}">
        <p14:creationId xmlns:p14="http://schemas.microsoft.com/office/powerpoint/2010/main" val="942593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Total Payload Mass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28</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10236200" cy="1477328"/>
          </a:xfrm>
          <a:prstGeom prst="rect">
            <a:avLst/>
          </a:prstGeom>
          <a:noFill/>
        </p:spPr>
        <p:txBody>
          <a:bodyPr wrap="none" rtlCol="0">
            <a:spAutoFit/>
          </a:bodyPr>
          <a:lstStyle/>
          <a:p>
            <a:r>
              <a:rPr lang="en-US" dirty="0"/>
              <a:t>Overview:</a:t>
            </a:r>
          </a:p>
          <a:p>
            <a:r>
              <a:rPr lang="en-US" dirty="0"/>
              <a:t>Displays the total payload mass carried by boosters, launched by NASA (CRS/ Commercial Resupply</a:t>
            </a:r>
          </a:p>
          <a:p>
            <a:r>
              <a:rPr lang="en-US" dirty="0"/>
              <a:t>Services)</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404287"/>
            <a:ext cx="2572307" cy="369332"/>
          </a:xfrm>
          <a:prstGeom prst="rect">
            <a:avLst/>
          </a:prstGeom>
          <a:noFill/>
        </p:spPr>
        <p:txBody>
          <a:bodyPr wrap="none" rtlCol="0">
            <a:spAutoFit/>
          </a:bodyPr>
          <a:lstStyle/>
          <a:p>
            <a:r>
              <a:rPr lang="en-US" dirty="0"/>
              <a:t>SQL Query and Results:</a:t>
            </a:r>
          </a:p>
        </p:txBody>
      </p:sp>
      <p:pic>
        <p:nvPicPr>
          <p:cNvPr id="5" name="Picture 4">
            <a:extLst>
              <a:ext uri="{FF2B5EF4-FFF2-40B4-BE49-F238E27FC236}">
                <a16:creationId xmlns:a16="http://schemas.microsoft.com/office/drawing/2014/main" id="{DE95A154-9D88-C020-C03E-119C63C80650}"/>
              </a:ext>
            </a:extLst>
          </p:cNvPr>
          <p:cNvPicPr>
            <a:picLocks noChangeAspect="1"/>
          </p:cNvPicPr>
          <p:nvPr/>
        </p:nvPicPr>
        <p:blipFill>
          <a:blip r:embed="rId2"/>
          <a:stretch>
            <a:fillRect/>
          </a:stretch>
        </p:blipFill>
        <p:spPr>
          <a:xfrm>
            <a:off x="69575" y="1871092"/>
            <a:ext cx="11714520" cy="2243708"/>
          </a:xfrm>
          <a:prstGeom prst="rect">
            <a:avLst/>
          </a:prstGeom>
        </p:spPr>
      </p:pic>
    </p:spTree>
    <p:extLst>
      <p:ext uri="{BB962C8B-B14F-4D97-AF65-F5344CB8AC3E}">
        <p14:creationId xmlns:p14="http://schemas.microsoft.com/office/powerpoint/2010/main" val="2354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Average Payload Mass by F9 v1.1</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29</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6714723" cy="1200329"/>
          </a:xfrm>
          <a:prstGeom prst="rect">
            <a:avLst/>
          </a:prstGeom>
          <a:noFill/>
        </p:spPr>
        <p:txBody>
          <a:bodyPr wrap="none" rtlCol="0">
            <a:spAutoFit/>
          </a:bodyPr>
          <a:lstStyle/>
          <a:p>
            <a:r>
              <a:rPr lang="en-US" dirty="0"/>
              <a:t>Overview:</a:t>
            </a:r>
          </a:p>
          <a:p>
            <a:r>
              <a:rPr lang="en-US" dirty="0"/>
              <a:t>Displays average payload mass carried by booster version F9 v1.1</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404287"/>
            <a:ext cx="2572307" cy="369332"/>
          </a:xfrm>
          <a:prstGeom prst="rect">
            <a:avLst/>
          </a:prstGeom>
          <a:noFill/>
        </p:spPr>
        <p:txBody>
          <a:bodyPr wrap="none" rtlCol="0">
            <a:spAutoFit/>
          </a:bodyPr>
          <a:lstStyle/>
          <a:p>
            <a:r>
              <a:rPr lang="en-US" dirty="0"/>
              <a:t>SQL Query and Results:</a:t>
            </a:r>
          </a:p>
        </p:txBody>
      </p:sp>
      <p:pic>
        <p:nvPicPr>
          <p:cNvPr id="6" name="Picture 5">
            <a:extLst>
              <a:ext uri="{FF2B5EF4-FFF2-40B4-BE49-F238E27FC236}">
                <a16:creationId xmlns:a16="http://schemas.microsoft.com/office/drawing/2014/main" id="{267A938D-6625-EE69-9A5D-5C28DAF1EACF}"/>
              </a:ext>
            </a:extLst>
          </p:cNvPr>
          <p:cNvPicPr>
            <a:picLocks noChangeAspect="1"/>
          </p:cNvPicPr>
          <p:nvPr/>
        </p:nvPicPr>
        <p:blipFill>
          <a:blip r:embed="rId2"/>
          <a:stretch>
            <a:fillRect/>
          </a:stretch>
        </p:blipFill>
        <p:spPr>
          <a:xfrm>
            <a:off x="118281" y="1807971"/>
            <a:ext cx="11602993" cy="2127802"/>
          </a:xfrm>
          <a:prstGeom prst="rect">
            <a:avLst/>
          </a:prstGeom>
        </p:spPr>
      </p:pic>
    </p:spTree>
    <p:extLst>
      <p:ext uri="{BB962C8B-B14F-4D97-AF65-F5344CB8AC3E}">
        <p14:creationId xmlns:p14="http://schemas.microsoft.com/office/powerpoint/2010/main" val="251005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Executive Summary</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921283" y="2311341"/>
            <a:ext cx="8647417" cy="4488344"/>
          </a:xfrm>
        </p:spPr>
        <p:txBody>
          <a:bodyPr>
            <a:normAutofit/>
          </a:bodyPr>
          <a:lstStyle/>
          <a:p>
            <a:pPr marL="342900" indent="-342900">
              <a:buFont typeface="Arial" panose="020B0604020202020204" pitchFamily="34" charset="0"/>
              <a:buChar char="•"/>
            </a:pPr>
            <a:r>
              <a:rPr lang="en-US" dirty="0"/>
              <a:t>Summary of methodologies</a:t>
            </a:r>
          </a:p>
          <a:p>
            <a:pPr marL="1028700" lvl="1" indent="-342900"/>
            <a:r>
              <a:rPr lang="en-US" dirty="0"/>
              <a:t>Data collection via API &amp; Web Scraping</a:t>
            </a:r>
          </a:p>
          <a:p>
            <a:pPr marL="1028700" lvl="1" indent="-342900"/>
            <a:r>
              <a:rPr lang="en-US" dirty="0"/>
              <a:t>Exploratory Data Analysis (EDA) with Data Visualization</a:t>
            </a:r>
          </a:p>
          <a:p>
            <a:pPr marL="1028700" lvl="1" indent="-342900"/>
            <a:r>
              <a:rPr lang="en-US" dirty="0"/>
              <a:t>EDA with SQL</a:t>
            </a:r>
          </a:p>
          <a:p>
            <a:pPr marL="1028700" lvl="1" indent="-342900"/>
            <a:r>
              <a:rPr lang="en-US" dirty="0"/>
              <a:t>Building an Interactive Map with Folium</a:t>
            </a:r>
          </a:p>
          <a:p>
            <a:pPr marL="1028700" lvl="1" indent="-342900"/>
            <a:r>
              <a:rPr lang="en-US" dirty="0"/>
              <a:t>Building a Dashboard with </a:t>
            </a:r>
            <a:r>
              <a:rPr lang="en-US" dirty="0" err="1"/>
              <a:t>Plotly</a:t>
            </a:r>
            <a:r>
              <a:rPr lang="en-US" dirty="0"/>
              <a:t> Dash</a:t>
            </a:r>
          </a:p>
          <a:p>
            <a:pPr marL="1028700" lvl="1" indent="-342900"/>
            <a:r>
              <a:rPr lang="en-US" dirty="0"/>
              <a:t>Predictive Analysis (Classification)</a:t>
            </a:r>
          </a:p>
          <a:p>
            <a:pPr marL="342900" indent="-342900">
              <a:buFont typeface="Arial" panose="020B0604020202020204" pitchFamily="34" charset="0"/>
              <a:buChar char="•"/>
            </a:pPr>
            <a:r>
              <a:rPr lang="en-US" dirty="0"/>
              <a:t>Summary of all results</a:t>
            </a:r>
          </a:p>
          <a:p>
            <a:pPr marL="1028700" lvl="1" indent="-342900"/>
            <a:r>
              <a:rPr lang="en-US" dirty="0"/>
              <a:t>EDA results</a:t>
            </a:r>
          </a:p>
          <a:p>
            <a:pPr marL="1028700" lvl="1" indent="-342900"/>
            <a:r>
              <a:rPr lang="en-US" dirty="0"/>
              <a:t>Interactive maps and dashboard</a:t>
            </a:r>
          </a:p>
          <a:p>
            <a:pPr marL="1028700" lvl="1" indent="-342900"/>
            <a:r>
              <a:rPr lang="en-US" dirty="0"/>
              <a:t>Predictive results</a:t>
            </a:r>
          </a:p>
          <a:p>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a:t>
            </a:fld>
            <a:endParaRPr lang="en-US" dirty="0"/>
          </a:p>
        </p:txBody>
      </p:sp>
    </p:spTree>
    <p:extLst>
      <p:ext uri="{BB962C8B-B14F-4D97-AF65-F5344CB8AC3E}">
        <p14:creationId xmlns:p14="http://schemas.microsoft.com/office/powerpoint/2010/main" val="162092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First Successful Drone Ship Date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30</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8700587" cy="1200329"/>
          </a:xfrm>
          <a:prstGeom prst="rect">
            <a:avLst/>
          </a:prstGeom>
          <a:noFill/>
        </p:spPr>
        <p:txBody>
          <a:bodyPr wrap="none" rtlCol="0">
            <a:spAutoFit/>
          </a:bodyPr>
          <a:lstStyle/>
          <a:p>
            <a:r>
              <a:rPr lang="en-US" dirty="0"/>
              <a:t>Overview:</a:t>
            </a:r>
          </a:p>
          <a:p>
            <a:r>
              <a:rPr lang="en-US" dirty="0"/>
              <a:t>Lists the date when the first successful landing outcome for a drone ship was achieved</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404287"/>
            <a:ext cx="2572307" cy="369332"/>
          </a:xfrm>
          <a:prstGeom prst="rect">
            <a:avLst/>
          </a:prstGeom>
          <a:noFill/>
        </p:spPr>
        <p:txBody>
          <a:bodyPr wrap="none" rtlCol="0">
            <a:spAutoFit/>
          </a:bodyPr>
          <a:lstStyle/>
          <a:p>
            <a:r>
              <a:rPr lang="en-US" dirty="0"/>
              <a:t>SQL Query and Results:</a:t>
            </a:r>
          </a:p>
        </p:txBody>
      </p:sp>
      <p:pic>
        <p:nvPicPr>
          <p:cNvPr id="11" name="Picture 10">
            <a:extLst>
              <a:ext uri="{FF2B5EF4-FFF2-40B4-BE49-F238E27FC236}">
                <a16:creationId xmlns:a16="http://schemas.microsoft.com/office/drawing/2014/main" id="{F8A26E3A-3355-B2B5-BF7A-59D2767FC012}"/>
              </a:ext>
            </a:extLst>
          </p:cNvPr>
          <p:cNvPicPr>
            <a:picLocks noChangeAspect="1"/>
          </p:cNvPicPr>
          <p:nvPr/>
        </p:nvPicPr>
        <p:blipFill>
          <a:blip r:embed="rId2"/>
          <a:stretch>
            <a:fillRect/>
          </a:stretch>
        </p:blipFill>
        <p:spPr>
          <a:xfrm>
            <a:off x="117203" y="1778073"/>
            <a:ext cx="11638137" cy="1773317"/>
          </a:xfrm>
          <a:prstGeom prst="rect">
            <a:avLst/>
          </a:prstGeom>
        </p:spPr>
      </p:pic>
    </p:spTree>
    <p:extLst>
      <p:ext uri="{BB962C8B-B14F-4D97-AF65-F5344CB8AC3E}">
        <p14:creationId xmlns:p14="http://schemas.microsoft.com/office/powerpoint/2010/main" val="3502826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Successful Ground Pad Landing With Payload Between 4000 and 6000kg</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31</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633911"/>
            <a:ext cx="10571292" cy="1477328"/>
          </a:xfrm>
          <a:prstGeom prst="rect">
            <a:avLst/>
          </a:prstGeom>
          <a:noFill/>
        </p:spPr>
        <p:txBody>
          <a:bodyPr wrap="none" rtlCol="0">
            <a:spAutoFit/>
          </a:bodyPr>
          <a:lstStyle/>
          <a:p>
            <a:r>
              <a:rPr lang="en-US" dirty="0"/>
              <a:t>Overview:</a:t>
            </a:r>
          </a:p>
          <a:p>
            <a:r>
              <a:rPr lang="en-US" dirty="0"/>
              <a:t>Lists the names of all boosters that had success in ground pad landings, with payload between 4000 and </a:t>
            </a:r>
          </a:p>
          <a:p>
            <a:r>
              <a:rPr lang="en-US" dirty="0"/>
              <a:t>6000kg.</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724878"/>
            <a:ext cx="2572307" cy="369332"/>
          </a:xfrm>
          <a:prstGeom prst="rect">
            <a:avLst/>
          </a:prstGeom>
          <a:noFill/>
        </p:spPr>
        <p:txBody>
          <a:bodyPr wrap="none" rtlCol="0">
            <a:spAutoFit/>
          </a:bodyPr>
          <a:lstStyle/>
          <a:p>
            <a:r>
              <a:rPr lang="en-US" dirty="0"/>
              <a:t>SQL Query and Results:</a:t>
            </a:r>
          </a:p>
        </p:txBody>
      </p:sp>
      <p:pic>
        <p:nvPicPr>
          <p:cNvPr id="4" name="Picture 3">
            <a:extLst>
              <a:ext uri="{FF2B5EF4-FFF2-40B4-BE49-F238E27FC236}">
                <a16:creationId xmlns:a16="http://schemas.microsoft.com/office/drawing/2014/main" id="{5C56576A-3259-778D-A782-C2A688FB653D}"/>
              </a:ext>
            </a:extLst>
          </p:cNvPr>
          <p:cNvPicPr>
            <a:picLocks noChangeAspect="1"/>
          </p:cNvPicPr>
          <p:nvPr/>
        </p:nvPicPr>
        <p:blipFill>
          <a:blip r:embed="rId2"/>
          <a:stretch>
            <a:fillRect/>
          </a:stretch>
        </p:blipFill>
        <p:spPr>
          <a:xfrm>
            <a:off x="78146" y="2170526"/>
            <a:ext cx="11407546" cy="2463385"/>
          </a:xfrm>
          <a:prstGeom prst="rect">
            <a:avLst/>
          </a:prstGeom>
        </p:spPr>
      </p:pic>
    </p:spTree>
    <p:extLst>
      <p:ext uri="{BB962C8B-B14F-4D97-AF65-F5344CB8AC3E}">
        <p14:creationId xmlns:p14="http://schemas.microsoft.com/office/powerpoint/2010/main" val="433873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Total Number of Successful and Failed Mission Outcomes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32</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4449245"/>
            <a:ext cx="6522298" cy="1200329"/>
          </a:xfrm>
          <a:prstGeom prst="rect">
            <a:avLst/>
          </a:prstGeom>
          <a:noFill/>
        </p:spPr>
        <p:txBody>
          <a:bodyPr wrap="none" rtlCol="0">
            <a:spAutoFit/>
          </a:bodyPr>
          <a:lstStyle/>
          <a:p>
            <a:r>
              <a:rPr lang="en-US" dirty="0"/>
              <a:t>Overview:</a:t>
            </a:r>
          </a:p>
          <a:p>
            <a:r>
              <a:rPr lang="en-US" dirty="0"/>
              <a:t>Lists the total number of successful and failed mission outcomes</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651355"/>
            <a:ext cx="2572307" cy="369332"/>
          </a:xfrm>
          <a:prstGeom prst="rect">
            <a:avLst/>
          </a:prstGeom>
          <a:noFill/>
        </p:spPr>
        <p:txBody>
          <a:bodyPr wrap="none" rtlCol="0">
            <a:spAutoFit/>
          </a:bodyPr>
          <a:lstStyle/>
          <a:p>
            <a:r>
              <a:rPr lang="en-US" dirty="0"/>
              <a:t>SQL Query and Results:</a:t>
            </a:r>
          </a:p>
        </p:txBody>
      </p:sp>
      <p:pic>
        <p:nvPicPr>
          <p:cNvPr id="11" name="Picture 10">
            <a:extLst>
              <a:ext uri="{FF2B5EF4-FFF2-40B4-BE49-F238E27FC236}">
                <a16:creationId xmlns:a16="http://schemas.microsoft.com/office/drawing/2014/main" id="{F4D910F1-B879-61B8-D2F2-E666014A0FE9}"/>
              </a:ext>
            </a:extLst>
          </p:cNvPr>
          <p:cNvPicPr>
            <a:picLocks noChangeAspect="1"/>
          </p:cNvPicPr>
          <p:nvPr/>
        </p:nvPicPr>
        <p:blipFill>
          <a:blip r:embed="rId2"/>
          <a:stretch>
            <a:fillRect/>
          </a:stretch>
        </p:blipFill>
        <p:spPr>
          <a:xfrm>
            <a:off x="69157" y="2142407"/>
            <a:ext cx="11416535" cy="1961682"/>
          </a:xfrm>
          <a:prstGeom prst="rect">
            <a:avLst/>
          </a:prstGeom>
        </p:spPr>
      </p:pic>
    </p:spTree>
    <p:extLst>
      <p:ext uri="{BB962C8B-B14F-4D97-AF65-F5344CB8AC3E}">
        <p14:creationId xmlns:p14="http://schemas.microsoft.com/office/powerpoint/2010/main" val="1624453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Boosters That Carried Maximum Payload Mass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33</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5206645"/>
            <a:ext cx="8049255" cy="1200329"/>
          </a:xfrm>
          <a:prstGeom prst="rect">
            <a:avLst/>
          </a:prstGeom>
          <a:noFill/>
        </p:spPr>
        <p:txBody>
          <a:bodyPr wrap="none" rtlCol="0">
            <a:spAutoFit/>
          </a:bodyPr>
          <a:lstStyle/>
          <a:p>
            <a:r>
              <a:rPr lang="en-US" dirty="0"/>
              <a:t>Overview:</a:t>
            </a:r>
          </a:p>
          <a:p>
            <a:r>
              <a:rPr lang="en-US" dirty="0"/>
              <a:t>Lists the names of the booster versions that carried the maximum payload mass</a:t>
            </a:r>
          </a:p>
          <a:p>
            <a:endParaRPr lang="en-US" dirty="0"/>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651355"/>
            <a:ext cx="2572307" cy="369332"/>
          </a:xfrm>
          <a:prstGeom prst="rect">
            <a:avLst/>
          </a:prstGeom>
          <a:noFill/>
        </p:spPr>
        <p:txBody>
          <a:bodyPr wrap="none" rtlCol="0">
            <a:spAutoFit/>
          </a:bodyPr>
          <a:lstStyle/>
          <a:p>
            <a:r>
              <a:rPr lang="en-US" dirty="0"/>
              <a:t>SQL Query and Results:</a:t>
            </a:r>
          </a:p>
        </p:txBody>
      </p:sp>
      <p:pic>
        <p:nvPicPr>
          <p:cNvPr id="5" name="Picture 4">
            <a:extLst>
              <a:ext uri="{FF2B5EF4-FFF2-40B4-BE49-F238E27FC236}">
                <a16:creationId xmlns:a16="http://schemas.microsoft.com/office/drawing/2014/main" id="{1BA13DC0-3500-79C4-B0A6-A20A705180B9}"/>
              </a:ext>
            </a:extLst>
          </p:cNvPr>
          <p:cNvPicPr>
            <a:picLocks noChangeAspect="1"/>
          </p:cNvPicPr>
          <p:nvPr/>
        </p:nvPicPr>
        <p:blipFill>
          <a:blip r:embed="rId2"/>
          <a:stretch>
            <a:fillRect/>
          </a:stretch>
        </p:blipFill>
        <p:spPr>
          <a:xfrm>
            <a:off x="386638" y="2020688"/>
            <a:ext cx="7256554" cy="3230860"/>
          </a:xfrm>
          <a:prstGeom prst="rect">
            <a:avLst/>
          </a:prstGeom>
        </p:spPr>
      </p:pic>
    </p:spTree>
    <p:extLst>
      <p:ext uri="{BB962C8B-B14F-4D97-AF65-F5344CB8AC3E}">
        <p14:creationId xmlns:p14="http://schemas.microsoft.com/office/powerpoint/2010/main" val="205897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lstStyle/>
          <a:p>
            <a:r>
              <a:rPr lang="en-US" dirty="0"/>
              <a:t>2017 Launch Records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34</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5103674"/>
            <a:ext cx="8338930" cy="1477328"/>
          </a:xfrm>
          <a:prstGeom prst="rect">
            <a:avLst/>
          </a:prstGeom>
          <a:noFill/>
        </p:spPr>
        <p:txBody>
          <a:bodyPr wrap="square" rtlCol="0">
            <a:spAutoFit/>
          </a:bodyPr>
          <a:lstStyle/>
          <a:p>
            <a:r>
              <a:rPr lang="en-US" dirty="0"/>
              <a:t>Overview:</a:t>
            </a:r>
          </a:p>
          <a:p>
            <a:r>
              <a:rPr lang="en-US" dirty="0"/>
              <a:t>Lists the successful landing outcomes for ground pad, their booster versions and launch site names for all months in year, 2017. </a:t>
            </a:r>
          </a:p>
          <a:p>
            <a:endParaRPr lang="en-US" dirty="0"/>
          </a:p>
          <a:p>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651355"/>
            <a:ext cx="2572307" cy="369332"/>
          </a:xfrm>
          <a:prstGeom prst="rect">
            <a:avLst/>
          </a:prstGeom>
          <a:noFill/>
        </p:spPr>
        <p:txBody>
          <a:bodyPr wrap="none" rtlCol="0">
            <a:spAutoFit/>
          </a:bodyPr>
          <a:lstStyle/>
          <a:p>
            <a:r>
              <a:rPr lang="en-US" dirty="0"/>
              <a:t>SQL Query and Results:</a:t>
            </a:r>
          </a:p>
        </p:txBody>
      </p:sp>
      <p:pic>
        <p:nvPicPr>
          <p:cNvPr id="6" name="Picture 5">
            <a:extLst>
              <a:ext uri="{FF2B5EF4-FFF2-40B4-BE49-F238E27FC236}">
                <a16:creationId xmlns:a16="http://schemas.microsoft.com/office/drawing/2014/main" id="{A6A42F76-ACBF-CE67-3FFA-E894C3A1789F}"/>
              </a:ext>
            </a:extLst>
          </p:cNvPr>
          <p:cNvPicPr>
            <a:picLocks noChangeAspect="1"/>
          </p:cNvPicPr>
          <p:nvPr/>
        </p:nvPicPr>
        <p:blipFill>
          <a:blip r:embed="rId2"/>
          <a:stretch>
            <a:fillRect/>
          </a:stretch>
        </p:blipFill>
        <p:spPr>
          <a:xfrm>
            <a:off x="249414" y="2130445"/>
            <a:ext cx="9379226" cy="2953937"/>
          </a:xfrm>
          <a:prstGeom prst="rect">
            <a:avLst/>
          </a:prstGeom>
        </p:spPr>
      </p:pic>
    </p:spTree>
    <p:extLst>
      <p:ext uri="{BB962C8B-B14F-4D97-AF65-F5344CB8AC3E}">
        <p14:creationId xmlns:p14="http://schemas.microsoft.com/office/powerpoint/2010/main" val="2499190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normAutofit fontScale="90000"/>
          </a:bodyPr>
          <a:lstStyle/>
          <a:p>
            <a:r>
              <a:rPr lang="en-US" dirty="0"/>
              <a:t>Rank the Count of Successful Landing Outcomes Between 04/06/10 to 20/03/17 </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35</a:t>
            </a:fld>
            <a:endParaRPr lang="en-US" dirty="0"/>
          </a:p>
        </p:txBody>
      </p:sp>
      <p:sp>
        <p:nvSpPr>
          <p:cNvPr id="15" name="TextBox 14">
            <a:extLst>
              <a:ext uri="{FF2B5EF4-FFF2-40B4-BE49-F238E27FC236}">
                <a16:creationId xmlns:a16="http://schemas.microsoft.com/office/drawing/2014/main" id="{1585AA71-4A53-1C70-8B9C-113FD1D95466}"/>
              </a:ext>
            </a:extLst>
          </p:cNvPr>
          <p:cNvSpPr txBox="1"/>
          <p:nvPr/>
        </p:nvSpPr>
        <p:spPr>
          <a:xfrm>
            <a:off x="914400" y="5206645"/>
            <a:ext cx="9616607" cy="923330"/>
          </a:xfrm>
          <a:prstGeom prst="rect">
            <a:avLst/>
          </a:prstGeom>
          <a:noFill/>
        </p:spPr>
        <p:txBody>
          <a:bodyPr wrap="none" rtlCol="0">
            <a:spAutoFit/>
          </a:bodyPr>
          <a:lstStyle/>
          <a:p>
            <a:r>
              <a:rPr lang="en-US" dirty="0"/>
              <a:t>Overview:</a:t>
            </a:r>
          </a:p>
          <a:p>
            <a:r>
              <a:rPr lang="en-US" dirty="0"/>
              <a:t>Ranks the count of landing outcomes between dates, 04/06/10 to 20/03/17, in descending order</a:t>
            </a:r>
          </a:p>
          <a:p>
            <a:endParaRPr lang="en-US" dirty="0"/>
          </a:p>
        </p:txBody>
      </p:sp>
      <p:sp>
        <p:nvSpPr>
          <p:cNvPr id="19" name="TextBox 18">
            <a:extLst>
              <a:ext uri="{FF2B5EF4-FFF2-40B4-BE49-F238E27FC236}">
                <a16:creationId xmlns:a16="http://schemas.microsoft.com/office/drawing/2014/main" id="{4B6C7513-8202-7A6F-E19B-18C780D60E14}"/>
              </a:ext>
            </a:extLst>
          </p:cNvPr>
          <p:cNvSpPr txBox="1"/>
          <p:nvPr/>
        </p:nvSpPr>
        <p:spPr>
          <a:xfrm>
            <a:off x="914400" y="1651355"/>
            <a:ext cx="2572307" cy="369332"/>
          </a:xfrm>
          <a:prstGeom prst="rect">
            <a:avLst/>
          </a:prstGeom>
          <a:noFill/>
        </p:spPr>
        <p:txBody>
          <a:bodyPr wrap="none" rtlCol="0">
            <a:spAutoFit/>
          </a:bodyPr>
          <a:lstStyle/>
          <a:p>
            <a:r>
              <a:rPr lang="en-US" dirty="0"/>
              <a:t>SQL Query and Results:</a:t>
            </a:r>
          </a:p>
        </p:txBody>
      </p:sp>
      <p:pic>
        <p:nvPicPr>
          <p:cNvPr id="5" name="Picture 4">
            <a:extLst>
              <a:ext uri="{FF2B5EF4-FFF2-40B4-BE49-F238E27FC236}">
                <a16:creationId xmlns:a16="http://schemas.microsoft.com/office/drawing/2014/main" id="{BDAF520F-EFEB-E7B2-05AD-B7CF9943DFF2}"/>
              </a:ext>
            </a:extLst>
          </p:cNvPr>
          <p:cNvPicPr>
            <a:picLocks noChangeAspect="1"/>
          </p:cNvPicPr>
          <p:nvPr/>
        </p:nvPicPr>
        <p:blipFill>
          <a:blip r:embed="rId2"/>
          <a:stretch>
            <a:fillRect/>
          </a:stretch>
        </p:blipFill>
        <p:spPr>
          <a:xfrm>
            <a:off x="337930" y="2048834"/>
            <a:ext cx="7772400" cy="3116810"/>
          </a:xfrm>
          <a:prstGeom prst="rect">
            <a:avLst/>
          </a:prstGeom>
        </p:spPr>
      </p:pic>
    </p:spTree>
    <p:extLst>
      <p:ext uri="{BB962C8B-B14F-4D97-AF65-F5344CB8AC3E}">
        <p14:creationId xmlns:p14="http://schemas.microsoft.com/office/powerpoint/2010/main" val="1625853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Launch Site Location Analysis</a:t>
            </a:r>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
        <p:nvSpPr>
          <p:cNvPr id="3" name="Subtitle 2">
            <a:extLst>
              <a:ext uri="{FF2B5EF4-FFF2-40B4-BE49-F238E27FC236}">
                <a16:creationId xmlns:a16="http://schemas.microsoft.com/office/drawing/2014/main" id="{855FC34B-AEBB-4162-8BC0-9234A2B83958}"/>
              </a:ext>
            </a:extLst>
          </p:cNvPr>
          <p:cNvSpPr>
            <a:spLocks noGrp="1"/>
          </p:cNvSpPr>
          <p:nvPr>
            <p:ph type="subTitle" idx="1"/>
          </p:nvPr>
        </p:nvSpPr>
        <p:spPr>
          <a:xfrm>
            <a:off x="0" y="4327140"/>
            <a:ext cx="11576868" cy="2530860"/>
          </a:xfrm>
        </p:spPr>
        <p:txBody>
          <a:bodyPr/>
          <a:lstStyle/>
          <a:p>
            <a:r>
              <a:rPr lang="en-US" dirty="0"/>
              <a:t>Interactive Map with Folium</a:t>
            </a:r>
          </a:p>
        </p:txBody>
      </p:sp>
    </p:spTree>
    <p:extLst>
      <p:ext uri="{BB962C8B-B14F-4D97-AF65-F5344CB8AC3E}">
        <p14:creationId xmlns:p14="http://schemas.microsoft.com/office/powerpoint/2010/main" val="100356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normAutofit/>
          </a:bodyPr>
          <a:lstStyle/>
          <a:p>
            <a:r>
              <a:rPr lang="en-US" dirty="0"/>
              <a:t>Launch Sites (with Markers)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37</a:t>
            </a:fld>
            <a:endParaRPr lang="en-US" dirty="0"/>
          </a:p>
        </p:txBody>
      </p:sp>
      <p:pic>
        <p:nvPicPr>
          <p:cNvPr id="7" name="Picture 6">
            <a:extLst>
              <a:ext uri="{FF2B5EF4-FFF2-40B4-BE49-F238E27FC236}">
                <a16:creationId xmlns:a16="http://schemas.microsoft.com/office/drawing/2014/main" id="{63AC6BD9-C132-A678-6A89-B5B3C0DF5F97}"/>
              </a:ext>
            </a:extLst>
          </p:cNvPr>
          <p:cNvPicPr>
            <a:picLocks noChangeAspect="1"/>
          </p:cNvPicPr>
          <p:nvPr/>
        </p:nvPicPr>
        <p:blipFill>
          <a:blip r:embed="rId2"/>
          <a:stretch>
            <a:fillRect/>
          </a:stretch>
        </p:blipFill>
        <p:spPr>
          <a:xfrm>
            <a:off x="932238" y="1456698"/>
            <a:ext cx="4173184" cy="2128983"/>
          </a:xfrm>
          <a:prstGeom prst="rect">
            <a:avLst/>
          </a:prstGeom>
        </p:spPr>
      </p:pic>
      <p:sp>
        <p:nvSpPr>
          <p:cNvPr id="10" name="TextBox 9">
            <a:extLst>
              <a:ext uri="{FF2B5EF4-FFF2-40B4-BE49-F238E27FC236}">
                <a16:creationId xmlns:a16="http://schemas.microsoft.com/office/drawing/2014/main" id="{045863FE-D503-0721-E0F6-1CE7EE66B6E4}"/>
              </a:ext>
            </a:extLst>
          </p:cNvPr>
          <p:cNvSpPr txBox="1"/>
          <p:nvPr/>
        </p:nvSpPr>
        <p:spPr>
          <a:xfrm>
            <a:off x="932238" y="3693142"/>
            <a:ext cx="11141191" cy="3416320"/>
          </a:xfrm>
          <a:prstGeom prst="rect">
            <a:avLst/>
          </a:prstGeom>
          <a:noFill/>
        </p:spPr>
        <p:txBody>
          <a:bodyPr wrap="none" rtlCol="0">
            <a:spAutoFit/>
          </a:bodyPr>
          <a:lstStyle/>
          <a:p>
            <a:r>
              <a:rPr lang="en-US" b="1" dirty="0"/>
              <a:t>Equator:</a:t>
            </a:r>
          </a:p>
          <a:p>
            <a:r>
              <a:rPr lang="en-US" dirty="0"/>
              <a:t>Most of the launch sites are in proximity to the equator line.  The closer the launch site to the equator, the </a:t>
            </a:r>
          </a:p>
          <a:p>
            <a:pPr algn="l"/>
            <a:r>
              <a:rPr lang="en-US" dirty="0"/>
              <a:t>easier it is to launch to equatorial orbit. Also, </a:t>
            </a:r>
            <a:r>
              <a:rPr lang="en-GB" dirty="0"/>
              <a:t>if a spacecraft is launched from a site near Earth's equator, it can </a:t>
            </a:r>
          </a:p>
          <a:p>
            <a:pPr algn="l"/>
            <a:r>
              <a:rPr lang="en-GB" dirty="0"/>
              <a:t>take optimum advantage of the Earth's substantial rotational speed. Sitting on the launch pad near the equator, </a:t>
            </a:r>
          </a:p>
          <a:p>
            <a:pPr algn="l"/>
            <a:r>
              <a:rPr lang="en-GB" dirty="0"/>
              <a:t>it is already moving at a speed of over 1650 km per hour relative to Earth's centre [2]. This naturally helps </a:t>
            </a:r>
          </a:p>
          <a:p>
            <a:pPr algn="l"/>
            <a:r>
              <a:rPr lang="en-GB" dirty="0"/>
              <a:t>save costs towards extra fuel and boosters.</a:t>
            </a:r>
          </a:p>
          <a:p>
            <a:pPr algn="l"/>
            <a:r>
              <a:rPr lang="en-GB" b="1" dirty="0"/>
              <a:t>Coast:</a:t>
            </a:r>
          </a:p>
          <a:p>
            <a:pPr algn="l"/>
            <a:r>
              <a:rPr lang="en-GB" dirty="0"/>
              <a:t>Reviewing the interactive map, all launch sites are in very close proximity to the coast. If </a:t>
            </a:r>
          </a:p>
          <a:p>
            <a:pPr algn="l"/>
            <a:r>
              <a:rPr lang="en-GB" dirty="0"/>
              <a:t>anything goes wrong during their launch, the debris would essentially fall into the ocean, which acts </a:t>
            </a:r>
          </a:p>
          <a:p>
            <a:pPr algn="l"/>
            <a:r>
              <a:rPr lang="en-GB" dirty="0"/>
              <a:t>as a safety measure i.e. far away from densely populated areas.</a:t>
            </a:r>
          </a:p>
          <a:p>
            <a:pPr algn="l"/>
            <a:endParaRPr lang="en-GB" dirty="0"/>
          </a:p>
          <a:p>
            <a:endParaRPr lang="en-US" dirty="0"/>
          </a:p>
        </p:txBody>
      </p:sp>
    </p:spTree>
    <p:extLst>
      <p:ext uri="{BB962C8B-B14F-4D97-AF65-F5344CB8AC3E}">
        <p14:creationId xmlns:p14="http://schemas.microsoft.com/office/powerpoint/2010/main" val="343201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839788" y="448056"/>
            <a:ext cx="10515600" cy="1325563"/>
          </a:xfrm>
        </p:spPr>
        <p:txBody>
          <a:bodyPr>
            <a:normAutofit/>
          </a:bodyPr>
          <a:lstStyle/>
          <a:p>
            <a:r>
              <a:rPr lang="en-US" dirty="0"/>
              <a:t>Launch Outcomes for Each Site</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38</a:t>
            </a:fld>
            <a:endParaRPr lang="en-US" dirty="0"/>
          </a:p>
        </p:txBody>
      </p:sp>
      <p:sp>
        <p:nvSpPr>
          <p:cNvPr id="10" name="TextBox 9">
            <a:extLst>
              <a:ext uri="{FF2B5EF4-FFF2-40B4-BE49-F238E27FC236}">
                <a16:creationId xmlns:a16="http://schemas.microsoft.com/office/drawing/2014/main" id="{045863FE-D503-0721-E0F6-1CE7EE66B6E4}"/>
              </a:ext>
            </a:extLst>
          </p:cNvPr>
          <p:cNvSpPr txBox="1"/>
          <p:nvPr/>
        </p:nvSpPr>
        <p:spPr>
          <a:xfrm>
            <a:off x="839788" y="4501469"/>
            <a:ext cx="10186315" cy="2308324"/>
          </a:xfrm>
          <a:prstGeom prst="rect">
            <a:avLst/>
          </a:prstGeom>
          <a:noFill/>
        </p:spPr>
        <p:txBody>
          <a:bodyPr wrap="none" rtlCol="0">
            <a:spAutoFit/>
          </a:bodyPr>
          <a:lstStyle/>
          <a:p>
            <a:pPr algn="l"/>
            <a:endParaRPr lang="en-GB" dirty="0"/>
          </a:p>
          <a:p>
            <a:r>
              <a:rPr lang="en-US" dirty="0"/>
              <a:t>From the color labeled markers above, we can identify which launch sites have a high success rate.</a:t>
            </a:r>
          </a:p>
          <a:p>
            <a:endParaRPr lang="en-US" dirty="0"/>
          </a:p>
          <a:p>
            <a:r>
              <a:rPr lang="en-US" dirty="0"/>
              <a:t>Green Marker = successful launches</a:t>
            </a:r>
          </a:p>
          <a:p>
            <a:endParaRPr lang="en-US" dirty="0"/>
          </a:p>
          <a:p>
            <a:r>
              <a:rPr lang="en-US" dirty="0"/>
              <a:t>Red Marker = unsuccessful launches</a:t>
            </a:r>
          </a:p>
          <a:p>
            <a:endParaRPr lang="en-US" dirty="0"/>
          </a:p>
          <a:p>
            <a:r>
              <a:rPr lang="en-US" dirty="0"/>
              <a:t>Launch site CCAFS SLC-40 has a 3/7 (43%) success rate (refer to pop up above)</a:t>
            </a:r>
          </a:p>
        </p:txBody>
      </p:sp>
      <p:pic>
        <p:nvPicPr>
          <p:cNvPr id="5" name="Picture 4">
            <a:extLst>
              <a:ext uri="{FF2B5EF4-FFF2-40B4-BE49-F238E27FC236}">
                <a16:creationId xmlns:a16="http://schemas.microsoft.com/office/drawing/2014/main" id="{56F9415B-5AE9-2C77-4E76-B305A70C5CFE}"/>
              </a:ext>
            </a:extLst>
          </p:cNvPr>
          <p:cNvPicPr>
            <a:picLocks noChangeAspect="1"/>
          </p:cNvPicPr>
          <p:nvPr/>
        </p:nvPicPr>
        <p:blipFill>
          <a:blip r:embed="rId2"/>
          <a:stretch>
            <a:fillRect/>
          </a:stretch>
        </p:blipFill>
        <p:spPr>
          <a:xfrm>
            <a:off x="932237" y="1342956"/>
            <a:ext cx="3742505" cy="3417775"/>
          </a:xfrm>
          <a:prstGeom prst="rect">
            <a:avLst/>
          </a:prstGeom>
        </p:spPr>
      </p:pic>
    </p:spTree>
    <p:extLst>
      <p:ext uri="{BB962C8B-B14F-4D97-AF65-F5344CB8AC3E}">
        <p14:creationId xmlns:p14="http://schemas.microsoft.com/office/powerpoint/2010/main" val="406541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119283"/>
            <a:ext cx="10515600" cy="1325563"/>
          </a:xfrm>
        </p:spPr>
        <p:txBody>
          <a:bodyPr>
            <a:normAutofit/>
          </a:bodyPr>
          <a:lstStyle/>
          <a:p>
            <a:r>
              <a:rPr lang="en-US" dirty="0"/>
              <a:t>Distance from Launch Site to Proximity</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39</a:t>
            </a:fld>
            <a:endParaRPr lang="en-US" dirty="0"/>
          </a:p>
        </p:txBody>
      </p:sp>
      <p:pic>
        <p:nvPicPr>
          <p:cNvPr id="7" name="Picture 6">
            <a:extLst>
              <a:ext uri="{FF2B5EF4-FFF2-40B4-BE49-F238E27FC236}">
                <a16:creationId xmlns:a16="http://schemas.microsoft.com/office/drawing/2014/main" id="{893B564D-055A-77FA-C558-245328DFFDEF}"/>
              </a:ext>
            </a:extLst>
          </p:cNvPr>
          <p:cNvPicPr>
            <a:picLocks noChangeAspect="1"/>
          </p:cNvPicPr>
          <p:nvPr/>
        </p:nvPicPr>
        <p:blipFill>
          <a:blip r:embed="rId2"/>
          <a:stretch>
            <a:fillRect/>
          </a:stretch>
        </p:blipFill>
        <p:spPr>
          <a:xfrm>
            <a:off x="888146" y="1028699"/>
            <a:ext cx="5480522" cy="3243574"/>
          </a:xfrm>
          <a:prstGeom prst="rect">
            <a:avLst/>
          </a:prstGeom>
        </p:spPr>
      </p:pic>
      <p:sp>
        <p:nvSpPr>
          <p:cNvPr id="8" name="TextBox 7">
            <a:extLst>
              <a:ext uri="{FF2B5EF4-FFF2-40B4-BE49-F238E27FC236}">
                <a16:creationId xmlns:a16="http://schemas.microsoft.com/office/drawing/2014/main" id="{BD25284E-88E1-D10F-6A82-C87D5A93C92F}"/>
              </a:ext>
            </a:extLst>
          </p:cNvPr>
          <p:cNvSpPr txBox="1"/>
          <p:nvPr/>
        </p:nvSpPr>
        <p:spPr>
          <a:xfrm>
            <a:off x="788254" y="4364741"/>
            <a:ext cx="9668352" cy="2585323"/>
          </a:xfrm>
          <a:prstGeom prst="rect">
            <a:avLst/>
          </a:prstGeom>
          <a:noFill/>
        </p:spPr>
        <p:txBody>
          <a:bodyPr wrap="none" rtlCol="0">
            <a:spAutoFit/>
          </a:bodyPr>
          <a:lstStyle/>
          <a:p>
            <a:pPr algn="l"/>
            <a:r>
              <a:rPr lang="en-GB" b="0" i="0" dirty="0">
                <a:solidFill>
                  <a:srgbClr val="000000"/>
                </a:solidFill>
                <a:effectLst/>
                <a:latin typeface="Helvetica Neue" panose="02000503000000020004" pitchFamily="2" charset="0"/>
              </a:rPr>
              <a:t>If we take launch site 13 from the map above (KSC-LC-39A), we can make some inferences:</a:t>
            </a:r>
          </a:p>
          <a:p>
            <a:pPr algn="l"/>
            <a:endParaRPr lang="en-GB" b="0" i="0" dirty="0">
              <a:solidFill>
                <a:srgbClr val="000000"/>
              </a:solidFill>
              <a:effectLst/>
              <a:latin typeface="Helvetica Neue" panose="02000503000000020004" pitchFamily="2" charset="0"/>
            </a:endParaRPr>
          </a:p>
          <a:p>
            <a:pPr algn="l">
              <a:buFont typeface="Arial" panose="020B0604020202020204" pitchFamily="34" charset="0"/>
              <a:buChar char="•"/>
            </a:pPr>
            <a:r>
              <a:rPr lang="en-GB" b="0" i="0" dirty="0">
                <a:solidFill>
                  <a:srgbClr val="000000"/>
                </a:solidFill>
                <a:effectLst/>
                <a:latin typeface="Helvetica Neue" panose="02000503000000020004" pitchFamily="2" charset="0"/>
              </a:rPr>
              <a:t>Launch site is in close proximity of railway i.e. 15.19km</a:t>
            </a:r>
          </a:p>
          <a:p>
            <a:pPr algn="l">
              <a:buFont typeface="Arial" panose="020B0604020202020204" pitchFamily="34" charset="0"/>
              <a:buChar char="•"/>
            </a:pPr>
            <a:r>
              <a:rPr lang="en-GB" b="0" i="0" dirty="0">
                <a:solidFill>
                  <a:srgbClr val="000000"/>
                </a:solidFill>
                <a:effectLst/>
                <a:latin typeface="Helvetica Neue" panose="02000503000000020004" pitchFamily="2" charset="0"/>
              </a:rPr>
              <a:t>Launch site is in close proximity to the highways i.e. 20.28km</a:t>
            </a:r>
          </a:p>
          <a:p>
            <a:pPr algn="l">
              <a:buFont typeface="Arial" panose="020B0604020202020204" pitchFamily="34" charset="0"/>
              <a:buChar char="•"/>
            </a:pPr>
            <a:r>
              <a:rPr lang="en-GB" b="0" i="0" dirty="0">
                <a:solidFill>
                  <a:srgbClr val="000000"/>
                </a:solidFill>
                <a:effectLst/>
                <a:latin typeface="Helvetica Neue" panose="02000503000000020004" pitchFamily="2" charset="0"/>
              </a:rPr>
              <a:t>Launch site is in close proximity to the coastline i.e. 14.99km</a:t>
            </a:r>
          </a:p>
          <a:p>
            <a:pPr algn="l">
              <a:buFont typeface="Arial" panose="020B0604020202020204" pitchFamily="34" charset="0"/>
              <a:buChar char="•"/>
            </a:pPr>
            <a:r>
              <a:rPr lang="en-GB" b="0" i="0" dirty="0">
                <a:solidFill>
                  <a:srgbClr val="000000"/>
                </a:solidFill>
                <a:effectLst/>
                <a:latin typeface="Helvetica Neue" panose="02000503000000020004" pitchFamily="2" charset="0"/>
              </a:rPr>
              <a:t>Launch site is in close proximity to Titusville (closest city on map) i.e.16.32km</a:t>
            </a:r>
          </a:p>
          <a:p>
            <a:pPr algn="l"/>
            <a:endParaRPr lang="en-GB" b="0" i="0" dirty="0">
              <a:solidFill>
                <a:srgbClr val="000000"/>
              </a:solidFill>
              <a:effectLst/>
              <a:latin typeface="Helvetica Neue" panose="02000503000000020004" pitchFamily="2" charset="0"/>
            </a:endParaRPr>
          </a:p>
          <a:p>
            <a:pPr algn="l"/>
            <a:r>
              <a:rPr lang="en-GB" b="0" i="0" dirty="0">
                <a:solidFill>
                  <a:srgbClr val="000000"/>
                </a:solidFill>
                <a:effectLst/>
                <a:latin typeface="Helvetica Neue" panose="02000503000000020004" pitchFamily="2" charset="0"/>
              </a:rPr>
              <a:t>A failed rocket launch could potentially be dangerous to these points of interest above. </a:t>
            </a:r>
            <a:r>
              <a:rPr lang="en-GB" dirty="0">
                <a:solidFill>
                  <a:srgbClr val="000000"/>
                </a:solidFill>
                <a:latin typeface="Helvetica Neue" panose="02000503000000020004" pitchFamily="2" charset="0"/>
              </a:rPr>
              <a:t>R</a:t>
            </a:r>
            <a:r>
              <a:rPr lang="en-GB" b="0" i="0" dirty="0">
                <a:solidFill>
                  <a:srgbClr val="000000"/>
                </a:solidFill>
                <a:effectLst/>
                <a:latin typeface="Helvetica Neue" panose="02000503000000020004" pitchFamily="2" charset="0"/>
              </a:rPr>
              <a:t>isk </a:t>
            </a:r>
          </a:p>
          <a:p>
            <a:pPr algn="l"/>
            <a:r>
              <a:rPr lang="en-GB" b="0" i="0" dirty="0">
                <a:solidFill>
                  <a:srgbClr val="000000"/>
                </a:solidFill>
                <a:effectLst/>
                <a:latin typeface="Helvetica Neue" panose="02000503000000020004" pitchFamily="2" charset="0"/>
              </a:rPr>
              <a:t>assessment should then be carried out with each launch site, for precaution.</a:t>
            </a:r>
          </a:p>
        </p:txBody>
      </p:sp>
    </p:spTree>
    <p:extLst>
      <p:ext uri="{BB962C8B-B14F-4D97-AF65-F5344CB8AC3E}">
        <p14:creationId xmlns:p14="http://schemas.microsoft.com/office/powerpoint/2010/main" val="71489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23600" y="298202"/>
            <a:ext cx="9432315" cy="2198972"/>
          </a:xfrm>
        </p:spPr>
        <p:txBody>
          <a:bodyPr/>
          <a:lstStyle/>
          <a:p>
            <a:r>
              <a:rPr lang="en-US" dirty="0"/>
              <a:t>Introduction</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139949" y="2548780"/>
            <a:ext cx="8632865" cy="4250905"/>
          </a:xfrm>
        </p:spPr>
        <p:txBody>
          <a:bodyPr>
            <a:normAutofit fontScale="40000" lnSpcReduction="20000"/>
          </a:bodyPr>
          <a:lstStyle/>
          <a:p>
            <a:r>
              <a:rPr lang="en-US" sz="3000" b="1" dirty="0"/>
              <a:t>Background</a:t>
            </a:r>
          </a:p>
          <a:p>
            <a:r>
              <a:rPr lang="en-GB" sz="3000" dirty="0"/>
              <a:t>SpaceX is the first private company to develop a liquid-propellent rocket that has reached orbit; to launch, orbit, and recover a spacecraft; to send a spacecraft to the International Space Station; and to send astronauts to orbit and to the International Space Station. It is also the first organization of any type to achieve a vertical propulsive landing of an orbital rocket booster and the first to reuse such a booster. SpaceX's Falcon 9 rockets have landed and re-flown more than 150 times [1].</a:t>
            </a:r>
          </a:p>
          <a:p>
            <a:r>
              <a:rPr lang="en-GB" sz="3000" b="1" dirty="0"/>
              <a:t>Objective</a:t>
            </a:r>
          </a:p>
          <a:p>
            <a:r>
              <a:rPr lang="en-GB" sz="3000" dirty="0"/>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3000" dirty="0"/>
          </a:p>
          <a:p>
            <a:r>
              <a:rPr lang="en-US" sz="3000" b="1" dirty="0"/>
              <a:t>Questions</a:t>
            </a:r>
          </a:p>
          <a:p>
            <a:pPr marL="342900" indent="-342900">
              <a:buFont typeface="Arial" panose="020B0604020202020204" pitchFamily="34" charset="0"/>
              <a:buChar char="•"/>
            </a:pPr>
            <a:r>
              <a:rPr lang="en-GB" sz="3000" dirty="0"/>
              <a:t>How do variables such as payload mass, launch site, number of flights, and orbits affect the success of the first stage landing?</a:t>
            </a:r>
          </a:p>
          <a:p>
            <a:pPr marL="342900" indent="-342900">
              <a:buFont typeface="Arial" panose="020B0604020202020204" pitchFamily="34" charset="0"/>
              <a:buChar char="•"/>
            </a:pPr>
            <a:r>
              <a:rPr lang="en-GB" sz="3000" dirty="0"/>
              <a:t>Does the rate of successful landings increase over time?</a:t>
            </a:r>
          </a:p>
          <a:p>
            <a:pPr marL="342900" indent="-342900">
              <a:buFont typeface="Arial" panose="020B0604020202020204" pitchFamily="34" charset="0"/>
              <a:buChar char="•"/>
            </a:pPr>
            <a:r>
              <a:rPr lang="en-GB" sz="3000" dirty="0"/>
              <a:t>What is the best model that can be used for predicting a successful landing?</a:t>
            </a:r>
          </a:p>
          <a:p>
            <a:endParaRPr lang="en-GB" sz="2100"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US" b="1"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a:t>
            </a:fld>
            <a:endParaRPr lang="en-US" dirty="0"/>
          </a:p>
        </p:txBody>
      </p:sp>
    </p:spTree>
    <p:extLst>
      <p:ext uri="{BB962C8B-B14F-4D97-AF65-F5344CB8AC3E}">
        <p14:creationId xmlns:p14="http://schemas.microsoft.com/office/powerpoint/2010/main" val="4250382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Build a Dashboard (App) With </a:t>
            </a:r>
            <a:r>
              <a:rPr lang="en-US" dirty="0" err="1"/>
              <a:t>Plotly</a:t>
            </a:r>
            <a:r>
              <a:rPr lang="en-US" dirty="0"/>
              <a:t> Dash</a:t>
            </a:r>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2511041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119283"/>
            <a:ext cx="10515600" cy="1325563"/>
          </a:xfrm>
        </p:spPr>
        <p:txBody>
          <a:bodyPr>
            <a:normAutofit/>
          </a:bodyPr>
          <a:lstStyle/>
          <a:p>
            <a:r>
              <a:rPr lang="en-US" dirty="0"/>
              <a:t>Launch Success Count for All Sites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41</a:t>
            </a:fld>
            <a:endParaRPr lang="en-US" dirty="0"/>
          </a:p>
        </p:txBody>
      </p:sp>
      <p:pic>
        <p:nvPicPr>
          <p:cNvPr id="5" name="Picture 4">
            <a:extLst>
              <a:ext uri="{FF2B5EF4-FFF2-40B4-BE49-F238E27FC236}">
                <a16:creationId xmlns:a16="http://schemas.microsoft.com/office/drawing/2014/main" id="{DF97732B-353E-D100-2B59-B876DCF30665}"/>
              </a:ext>
            </a:extLst>
          </p:cNvPr>
          <p:cNvPicPr>
            <a:picLocks noChangeAspect="1"/>
          </p:cNvPicPr>
          <p:nvPr/>
        </p:nvPicPr>
        <p:blipFill>
          <a:blip r:embed="rId2"/>
          <a:stretch>
            <a:fillRect/>
          </a:stretch>
        </p:blipFill>
        <p:spPr>
          <a:xfrm>
            <a:off x="607958" y="1238535"/>
            <a:ext cx="9774693" cy="3025240"/>
          </a:xfrm>
          <a:prstGeom prst="rect">
            <a:avLst/>
          </a:prstGeom>
        </p:spPr>
      </p:pic>
      <p:sp>
        <p:nvSpPr>
          <p:cNvPr id="6" name="TextBox 5">
            <a:extLst>
              <a:ext uri="{FF2B5EF4-FFF2-40B4-BE49-F238E27FC236}">
                <a16:creationId xmlns:a16="http://schemas.microsoft.com/office/drawing/2014/main" id="{3A0F10FD-3CB8-A1D2-A3DA-4FDF608C5A57}"/>
              </a:ext>
            </a:extLst>
          </p:cNvPr>
          <p:cNvSpPr txBox="1"/>
          <p:nvPr/>
        </p:nvSpPr>
        <p:spPr>
          <a:xfrm>
            <a:off x="788254" y="4171308"/>
            <a:ext cx="10360400" cy="923330"/>
          </a:xfrm>
          <a:prstGeom prst="rect">
            <a:avLst/>
          </a:prstGeom>
          <a:noFill/>
        </p:spPr>
        <p:txBody>
          <a:bodyPr wrap="none" rtlCol="0">
            <a:spAutoFit/>
          </a:bodyPr>
          <a:lstStyle/>
          <a:p>
            <a:r>
              <a:rPr lang="en-US" b="1" dirty="0"/>
              <a:t>Inferences:</a:t>
            </a:r>
          </a:p>
          <a:p>
            <a:r>
              <a:rPr lang="en-US" dirty="0"/>
              <a:t>From the pie chart, it can be clearly seen that KSC LC-39A has the most successful launches (41.2%), </a:t>
            </a:r>
          </a:p>
          <a:p>
            <a:r>
              <a:rPr lang="en-US" dirty="0"/>
              <a:t>amongst other launch sites</a:t>
            </a:r>
          </a:p>
        </p:txBody>
      </p:sp>
    </p:spTree>
    <p:extLst>
      <p:ext uri="{BB962C8B-B14F-4D97-AF65-F5344CB8AC3E}">
        <p14:creationId xmlns:p14="http://schemas.microsoft.com/office/powerpoint/2010/main" val="1364508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119283"/>
            <a:ext cx="10515600" cy="1325563"/>
          </a:xfrm>
        </p:spPr>
        <p:txBody>
          <a:bodyPr>
            <a:normAutofit/>
          </a:bodyPr>
          <a:lstStyle/>
          <a:p>
            <a:r>
              <a:rPr lang="en-US" dirty="0"/>
              <a:t>Launch Site with Highest Launch Success Ratio</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42</a:t>
            </a:fld>
            <a:endParaRPr lang="en-US" dirty="0"/>
          </a:p>
        </p:txBody>
      </p:sp>
      <p:pic>
        <p:nvPicPr>
          <p:cNvPr id="5" name="Picture 4">
            <a:extLst>
              <a:ext uri="{FF2B5EF4-FFF2-40B4-BE49-F238E27FC236}">
                <a16:creationId xmlns:a16="http://schemas.microsoft.com/office/drawing/2014/main" id="{95B229D1-A5E0-1B2A-9AD9-51BB5DCB1F9D}"/>
              </a:ext>
            </a:extLst>
          </p:cNvPr>
          <p:cNvPicPr>
            <a:picLocks noChangeAspect="1"/>
          </p:cNvPicPr>
          <p:nvPr/>
        </p:nvPicPr>
        <p:blipFill>
          <a:blip r:embed="rId2"/>
          <a:stretch>
            <a:fillRect/>
          </a:stretch>
        </p:blipFill>
        <p:spPr>
          <a:xfrm>
            <a:off x="547240" y="1359528"/>
            <a:ext cx="10550071" cy="3236145"/>
          </a:xfrm>
          <a:prstGeom prst="rect">
            <a:avLst/>
          </a:prstGeom>
        </p:spPr>
      </p:pic>
      <p:sp>
        <p:nvSpPr>
          <p:cNvPr id="6" name="TextBox 5">
            <a:extLst>
              <a:ext uri="{FF2B5EF4-FFF2-40B4-BE49-F238E27FC236}">
                <a16:creationId xmlns:a16="http://schemas.microsoft.com/office/drawing/2014/main" id="{FBFF2B1A-19A8-8B84-87C2-9B58C91D7566}"/>
              </a:ext>
            </a:extLst>
          </p:cNvPr>
          <p:cNvSpPr txBox="1"/>
          <p:nvPr/>
        </p:nvSpPr>
        <p:spPr>
          <a:xfrm>
            <a:off x="788254" y="4510355"/>
            <a:ext cx="9295622" cy="1200329"/>
          </a:xfrm>
          <a:prstGeom prst="rect">
            <a:avLst/>
          </a:prstGeom>
          <a:noFill/>
        </p:spPr>
        <p:txBody>
          <a:bodyPr wrap="none" rtlCol="0">
            <a:spAutoFit/>
          </a:bodyPr>
          <a:lstStyle/>
          <a:p>
            <a:r>
              <a:rPr lang="en-US" b="1" dirty="0"/>
              <a:t>Inferences</a:t>
            </a:r>
            <a:r>
              <a:rPr lang="en-US" dirty="0"/>
              <a:t>:</a:t>
            </a:r>
          </a:p>
          <a:p>
            <a:r>
              <a:rPr lang="en-US" dirty="0"/>
              <a:t>KSC LC-39A also has the highest launch success rate (76.9%), amongst other launch sites. </a:t>
            </a:r>
          </a:p>
          <a:p>
            <a:r>
              <a:rPr lang="en-US" dirty="0"/>
              <a:t>10 successful launches and 3 failed launches</a:t>
            </a:r>
          </a:p>
          <a:p>
            <a:endParaRPr lang="en-US" dirty="0"/>
          </a:p>
        </p:txBody>
      </p:sp>
    </p:spTree>
    <p:extLst>
      <p:ext uri="{BB962C8B-B14F-4D97-AF65-F5344CB8AC3E}">
        <p14:creationId xmlns:p14="http://schemas.microsoft.com/office/powerpoint/2010/main" val="747122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119283"/>
            <a:ext cx="10515600" cy="1325563"/>
          </a:xfrm>
        </p:spPr>
        <p:txBody>
          <a:bodyPr>
            <a:normAutofit/>
          </a:bodyPr>
          <a:lstStyle/>
          <a:p>
            <a:r>
              <a:rPr lang="en-US" dirty="0"/>
              <a:t>Payload Mass v Launch Outcome for All Sites</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43</a:t>
            </a:fld>
            <a:endParaRPr lang="en-US" dirty="0"/>
          </a:p>
        </p:txBody>
      </p:sp>
      <p:pic>
        <p:nvPicPr>
          <p:cNvPr id="5" name="Picture 4">
            <a:extLst>
              <a:ext uri="{FF2B5EF4-FFF2-40B4-BE49-F238E27FC236}">
                <a16:creationId xmlns:a16="http://schemas.microsoft.com/office/drawing/2014/main" id="{6FDCC64C-5253-3CD3-031F-A97D87A01A9D}"/>
              </a:ext>
            </a:extLst>
          </p:cNvPr>
          <p:cNvPicPr>
            <a:picLocks noChangeAspect="1"/>
          </p:cNvPicPr>
          <p:nvPr/>
        </p:nvPicPr>
        <p:blipFill>
          <a:blip r:embed="rId2"/>
          <a:stretch>
            <a:fillRect/>
          </a:stretch>
        </p:blipFill>
        <p:spPr>
          <a:xfrm>
            <a:off x="788253" y="1444845"/>
            <a:ext cx="8586657" cy="3733329"/>
          </a:xfrm>
          <a:prstGeom prst="rect">
            <a:avLst/>
          </a:prstGeom>
        </p:spPr>
      </p:pic>
      <p:sp>
        <p:nvSpPr>
          <p:cNvPr id="6" name="TextBox 5">
            <a:extLst>
              <a:ext uri="{FF2B5EF4-FFF2-40B4-BE49-F238E27FC236}">
                <a16:creationId xmlns:a16="http://schemas.microsoft.com/office/drawing/2014/main" id="{67750ED8-AE05-7F39-E58E-037264A44021}"/>
              </a:ext>
            </a:extLst>
          </p:cNvPr>
          <p:cNvSpPr txBox="1"/>
          <p:nvPr/>
        </p:nvSpPr>
        <p:spPr>
          <a:xfrm>
            <a:off x="883578" y="4855009"/>
            <a:ext cx="9896364" cy="646331"/>
          </a:xfrm>
          <a:prstGeom prst="rect">
            <a:avLst/>
          </a:prstGeom>
          <a:noFill/>
        </p:spPr>
        <p:txBody>
          <a:bodyPr wrap="none" rtlCol="0">
            <a:spAutoFit/>
          </a:bodyPr>
          <a:lstStyle/>
          <a:p>
            <a:r>
              <a:rPr lang="en-US" b="1" dirty="0"/>
              <a:t>Inferences:</a:t>
            </a:r>
          </a:p>
          <a:p>
            <a:r>
              <a:rPr lang="en-US" dirty="0"/>
              <a:t>The chart indicates that payload mass between 2000kg and 5500kg have the highest success rate</a:t>
            </a:r>
          </a:p>
        </p:txBody>
      </p:sp>
    </p:spTree>
    <p:extLst>
      <p:ext uri="{BB962C8B-B14F-4D97-AF65-F5344CB8AC3E}">
        <p14:creationId xmlns:p14="http://schemas.microsoft.com/office/powerpoint/2010/main" val="1690489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Predictive Analytics (Binary Classification)</a:t>
            </a:r>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1996425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119283"/>
            <a:ext cx="10515600" cy="1325563"/>
          </a:xfrm>
        </p:spPr>
        <p:txBody>
          <a:bodyPr>
            <a:normAutofit/>
          </a:bodyPr>
          <a:lstStyle/>
          <a:p>
            <a:r>
              <a:rPr lang="en-US" dirty="0"/>
              <a:t>Evaluation</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45</a:t>
            </a:fld>
            <a:endParaRPr lang="en-US" dirty="0"/>
          </a:p>
        </p:txBody>
      </p:sp>
      <p:sp>
        <p:nvSpPr>
          <p:cNvPr id="3" name="TextBox 2">
            <a:extLst>
              <a:ext uri="{FF2B5EF4-FFF2-40B4-BE49-F238E27FC236}">
                <a16:creationId xmlns:a16="http://schemas.microsoft.com/office/drawing/2014/main" id="{868914D9-5256-F9F3-CD10-E5E6F12AD105}"/>
              </a:ext>
            </a:extLst>
          </p:cNvPr>
          <p:cNvSpPr txBox="1"/>
          <p:nvPr/>
        </p:nvSpPr>
        <p:spPr>
          <a:xfrm>
            <a:off x="788254" y="1058237"/>
            <a:ext cx="11563615" cy="5786199"/>
          </a:xfrm>
          <a:prstGeom prst="rect">
            <a:avLst/>
          </a:prstGeom>
          <a:noFill/>
        </p:spPr>
        <p:txBody>
          <a:bodyPr wrap="none" rtlCol="0">
            <a:spAutoFit/>
          </a:bodyPr>
          <a:lstStyle/>
          <a:p>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a:t>
            </a:r>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ll models produced the same test accuracy, apart from the decision tree (DT) model. Indicating that they perform </a:t>
            </a:r>
          </a:p>
          <a:p>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reasonably well in terms </a:t>
            </a: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of predictive </a:t>
            </a:r>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accuracy on the test/ unseen data. </a:t>
            </a: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a:t>
            </a:r>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 can also consider other evaluation metrics or </a:t>
            </a:r>
          </a:p>
          <a:p>
            <a:r>
              <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criteria to determine the best model i.e. F1 Score, as opposed to test accuracy:</a:t>
            </a:r>
          </a:p>
          <a:p>
            <a:endPar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GB" sz="1600" b="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 can clearly see the best performance is a F1 Score of 0.96, from the Decision Tree. F1 score is usually more useful than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accuracy, especially if we have an uneven class distribution. Accuracy works best if false positives and false negatives have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similar cost. However, if the cost of false positives and false negatives are different (such as our case, refer to confusion</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Matrices on slide 47) it's better to look at both Precision and Recall.</a:t>
            </a:r>
          </a:p>
          <a:p>
            <a:pPr algn="l"/>
            <a:endPar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Interpretability: </a:t>
            </a:r>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We can consider the interpretability of the models. Some models, such as decision trees or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linear models, provide more interpretable results compared to complex models like neural networks or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ensemble methods. In our case, the Logistic Regression and Decision tree are considered interpretable,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unlike SVM and KNN. And the higher the interpretability of a machine learning model, the easier it is for </a:t>
            </a:r>
          </a:p>
          <a:p>
            <a:pPr algn="l"/>
            <a:r>
              <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someone to comprehend why certain decisions or predictions have been made.</a:t>
            </a:r>
          </a:p>
          <a:p>
            <a:pPr algn="l"/>
            <a:endParaRPr lang="en-GB" sz="16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4" name="Picture 13">
            <a:extLst>
              <a:ext uri="{FF2B5EF4-FFF2-40B4-BE49-F238E27FC236}">
                <a16:creationId xmlns:a16="http://schemas.microsoft.com/office/drawing/2014/main" id="{3492BF7D-426C-AD7D-E7B1-716F7A47C334}"/>
              </a:ext>
            </a:extLst>
          </p:cNvPr>
          <p:cNvPicPr>
            <a:picLocks noChangeAspect="1"/>
          </p:cNvPicPr>
          <p:nvPr/>
        </p:nvPicPr>
        <p:blipFill>
          <a:blip r:embed="rId2"/>
          <a:stretch>
            <a:fillRect/>
          </a:stretch>
        </p:blipFill>
        <p:spPr>
          <a:xfrm>
            <a:off x="3925154" y="1952948"/>
            <a:ext cx="3886200" cy="1117600"/>
          </a:xfrm>
          <a:prstGeom prst="rect">
            <a:avLst/>
          </a:prstGeom>
        </p:spPr>
      </p:pic>
      <p:pic>
        <p:nvPicPr>
          <p:cNvPr id="24" name="Picture 23">
            <a:extLst>
              <a:ext uri="{FF2B5EF4-FFF2-40B4-BE49-F238E27FC236}">
                <a16:creationId xmlns:a16="http://schemas.microsoft.com/office/drawing/2014/main" id="{6062706C-7CF6-F724-D3BD-8D49D1AE5B35}"/>
              </a:ext>
            </a:extLst>
          </p:cNvPr>
          <p:cNvPicPr>
            <a:picLocks noChangeAspect="1"/>
          </p:cNvPicPr>
          <p:nvPr/>
        </p:nvPicPr>
        <p:blipFill>
          <a:blip r:embed="rId3"/>
          <a:stretch>
            <a:fillRect/>
          </a:stretch>
        </p:blipFill>
        <p:spPr>
          <a:xfrm>
            <a:off x="788254" y="1952948"/>
            <a:ext cx="3136900" cy="1765300"/>
          </a:xfrm>
          <a:prstGeom prst="rect">
            <a:avLst/>
          </a:prstGeom>
        </p:spPr>
      </p:pic>
    </p:spTree>
    <p:extLst>
      <p:ext uri="{BB962C8B-B14F-4D97-AF65-F5344CB8AC3E}">
        <p14:creationId xmlns:p14="http://schemas.microsoft.com/office/powerpoint/2010/main" val="2329879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304218"/>
            <a:ext cx="10515600" cy="1325563"/>
          </a:xfrm>
        </p:spPr>
        <p:txBody>
          <a:bodyPr>
            <a:normAutofit/>
          </a:bodyPr>
          <a:lstStyle/>
          <a:p>
            <a:r>
              <a:rPr lang="en-US" dirty="0"/>
              <a:t>Evaluation (Cont.)</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46</a:t>
            </a:fld>
            <a:endParaRPr lang="en-US" dirty="0"/>
          </a:p>
        </p:txBody>
      </p:sp>
      <p:sp>
        <p:nvSpPr>
          <p:cNvPr id="20" name="TextBox 19">
            <a:extLst>
              <a:ext uri="{FF2B5EF4-FFF2-40B4-BE49-F238E27FC236}">
                <a16:creationId xmlns:a16="http://schemas.microsoft.com/office/drawing/2014/main" id="{B1F4EC0B-805B-4C26-A326-0536221A3CE9}"/>
              </a:ext>
            </a:extLst>
          </p:cNvPr>
          <p:cNvSpPr txBox="1"/>
          <p:nvPr/>
        </p:nvSpPr>
        <p:spPr>
          <a:xfrm>
            <a:off x="788254" y="1375229"/>
            <a:ext cx="11031866" cy="2308324"/>
          </a:xfrm>
          <a:prstGeom prst="rect">
            <a:avLst/>
          </a:prstGeom>
          <a:noFill/>
        </p:spPr>
        <p:txBody>
          <a:bodyPr wrap="none" rtlCol="0">
            <a:spAutoFit/>
          </a:bodyPr>
          <a:lstStyle/>
          <a:p>
            <a:pPr algn="l"/>
            <a:r>
              <a:rPr lang="en-GB" sz="18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Data: </a:t>
            </a:r>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In general we lack test data, as we only have 18 test samples to work with. Hence, the test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dataset is an unrepresentative sample of data from the domain. Possibly a reason why all the test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accuracies are similar (apart from the DT model). Overall, the evaluation metrics and criteria may vary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depending on our specific problem, data, and objectives of our project. Therefore, it is recommended to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consider a combination of metrics and criteria to make an informed decision about the best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model, taking into account our specific requirements and constraints. In our case, the DT method/ model </a:t>
            </a:r>
          </a:p>
          <a:p>
            <a:pPr algn="l"/>
            <a:r>
              <a:rPr lang="en-GB"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performs the best, when we take into consideration all evaluation metrics or criteria.</a:t>
            </a:r>
          </a:p>
          <a:p>
            <a:endParaRPr lang="en-US" dirty="0"/>
          </a:p>
        </p:txBody>
      </p:sp>
      <p:pic>
        <p:nvPicPr>
          <p:cNvPr id="23" name="Picture 22">
            <a:extLst>
              <a:ext uri="{FF2B5EF4-FFF2-40B4-BE49-F238E27FC236}">
                <a16:creationId xmlns:a16="http://schemas.microsoft.com/office/drawing/2014/main" id="{952C4597-A2CF-382D-F5E0-213C30F075E9}"/>
              </a:ext>
            </a:extLst>
          </p:cNvPr>
          <p:cNvPicPr>
            <a:picLocks noChangeAspect="1"/>
          </p:cNvPicPr>
          <p:nvPr/>
        </p:nvPicPr>
        <p:blipFill>
          <a:blip r:embed="rId2"/>
          <a:stretch>
            <a:fillRect/>
          </a:stretch>
        </p:blipFill>
        <p:spPr>
          <a:xfrm>
            <a:off x="788254" y="3429000"/>
            <a:ext cx="4348825" cy="3081230"/>
          </a:xfrm>
          <a:prstGeom prst="rect">
            <a:avLst/>
          </a:prstGeom>
        </p:spPr>
      </p:pic>
    </p:spTree>
    <p:extLst>
      <p:ext uri="{BB962C8B-B14F-4D97-AF65-F5344CB8AC3E}">
        <p14:creationId xmlns:p14="http://schemas.microsoft.com/office/powerpoint/2010/main" val="422232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52955"/>
            <a:ext cx="10515600" cy="1325563"/>
          </a:xfrm>
        </p:spPr>
        <p:txBody>
          <a:bodyPr>
            <a:normAutofit/>
          </a:bodyPr>
          <a:lstStyle/>
          <a:p>
            <a:r>
              <a:rPr lang="en-US" dirty="0"/>
              <a:t>Evaluation (Cont.) – Confusion Matrix</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47</a:t>
            </a:fld>
            <a:endParaRPr lang="en-US" dirty="0"/>
          </a:p>
        </p:txBody>
      </p:sp>
      <p:sp>
        <p:nvSpPr>
          <p:cNvPr id="4" name="TextBox 3">
            <a:extLst>
              <a:ext uri="{FF2B5EF4-FFF2-40B4-BE49-F238E27FC236}">
                <a16:creationId xmlns:a16="http://schemas.microsoft.com/office/drawing/2014/main" id="{DE08A1A0-1811-8102-32D7-5A0C1F877380}"/>
              </a:ext>
            </a:extLst>
          </p:cNvPr>
          <p:cNvSpPr txBox="1"/>
          <p:nvPr/>
        </p:nvSpPr>
        <p:spPr>
          <a:xfrm>
            <a:off x="788254" y="1890446"/>
            <a:ext cx="11560537" cy="4985980"/>
          </a:xfrm>
          <a:prstGeom prst="rect">
            <a:avLst/>
          </a:prstGeom>
          <a:noFill/>
        </p:spPr>
        <p:txBody>
          <a:bodyPr wrap="none" rtlCol="0">
            <a:spAutoFit/>
          </a:bodyPr>
          <a:lstStyle/>
          <a:p>
            <a:pPr algn="l"/>
            <a:endPar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In the context of predicting a successful landing, false positives (FP) refer to cases where the model predicts a </a:t>
            </a: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successful landing when it actually resulted in a crash or failure. Having </a:t>
            </a: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3 </a:t>
            </a:r>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false positives (all models, except </a:t>
            </a:r>
          </a:p>
          <a:p>
            <a:pPr algn="l"/>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t</a:t>
            </a:r>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he DT with only 1 FP)  is a major problem in this scenario because it can lead to false confidence in the </a:t>
            </a: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model's predictions, potentially putting human lives at risk.</a:t>
            </a: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Consider a situation where the model predicts a successful landing, but in reality, the landing is </a:t>
            </a: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unsuccessful. If these false positives </a:t>
            </a: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are</a:t>
            </a:r>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 not caught and appropriate precautions are not taken, the </a:t>
            </a: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consequences could be catastrophic. For example, if the rocket is deemed safe to land based on </a:t>
            </a:r>
          </a:p>
          <a:p>
            <a:pPr algn="l"/>
            <a:r>
              <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the model's prediction but is actually not in a suitable condition, it could result in a crash.</a:t>
            </a: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pic>
        <p:nvPicPr>
          <p:cNvPr id="6" name="Picture 5">
            <a:extLst>
              <a:ext uri="{FF2B5EF4-FFF2-40B4-BE49-F238E27FC236}">
                <a16:creationId xmlns:a16="http://schemas.microsoft.com/office/drawing/2014/main" id="{007B3A74-8AAD-3EAA-1394-477838D59388}"/>
              </a:ext>
            </a:extLst>
          </p:cNvPr>
          <p:cNvPicPr>
            <a:picLocks noChangeAspect="1"/>
          </p:cNvPicPr>
          <p:nvPr/>
        </p:nvPicPr>
        <p:blipFill>
          <a:blip r:embed="rId2"/>
          <a:stretch>
            <a:fillRect/>
          </a:stretch>
        </p:blipFill>
        <p:spPr>
          <a:xfrm>
            <a:off x="558085" y="913346"/>
            <a:ext cx="3639334" cy="2939463"/>
          </a:xfrm>
          <a:prstGeom prst="rect">
            <a:avLst/>
          </a:prstGeom>
        </p:spPr>
      </p:pic>
      <p:pic>
        <p:nvPicPr>
          <p:cNvPr id="10" name="Picture 9">
            <a:extLst>
              <a:ext uri="{FF2B5EF4-FFF2-40B4-BE49-F238E27FC236}">
                <a16:creationId xmlns:a16="http://schemas.microsoft.com/office/drawing/2014/main" id="{8C284B29-7491-61F2-89D4-41815E5D937B}"/>
              </a:ext>
            </a:extLst>
          </p:cNvPr>
          <p:cNvPicPr>
            <a:picLocks noChangeAspect="1"/>
          </p:cNvPicPr>
          <p:nvPr/>
        </p:nvPicPr>
        <p:blipFill>
          <a:blip r:embed="rId3"/>
          <a:stretch>
            <a:fillRect/>
          </a:stretch>
        </p:blipFill>
        <p:spPr>
          <a:xfrm>
            <a:off x="4036560" y="895429"/>
            <a:ext cx="3553434" cy="2975296"/>
          </a:xfrm>
          <a:prstGeom prst="rect">
            <a:avLst/>
          </a:prstGeom>
        </p:spPr>
      </p:pic>
      <p:pic>
        <p:nvPicPr>
          <p:cNvPr id="12" name="Picture 11">
            <a:extLst>
              <a:ext uri="{FF2B5EF4-FFF2-40B4-BE49-F238E27FC236}">
                <a16:creationId xmlns:a16="http://schemas.microsoft.com/office/drawing/2014/main" id="{758EE888-4AC7-FB1C-85CF-9A8FF8523511}"/>
              </a:ext>
            </a:extLst>
          </p:cNvPr>
          <p:cNvPicPr>
            <a:picLocks noChangeAspect="1"/>
          </p:cNvPicPr>
          <p:nvPr/>
        </p:nvPicPr>
        <p:blipFill>
          <a:blip r:embed="rId4"/>
          <a:stretch>
            <a:fillRect/>
          </a:stretch>
        </p:blipFill>
        <p:spPr>
          <a:xfrm>
            <a:off x="7478430" y="879327"/>
            <a:ext cx="3359870" cy="2510357"/>
          </a:xfrm>
          <a:prstGeom prst="rect">
            <a:avLst/>
          </a:prstGeom>
        </p:spPr>
      </p:pic>
    </p:spTree>
    <p:extLst>
      <p:ext uri="{BB962C8B-B14F-4D97-AF65-F5344CB8AC3E}">
        <p14:creationId xmlns:p14="http://schemas.microsoft.com/office/powerpoint/2010/main" val="1697208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52955"/>
            <a:ext cx="10515600" cy="1325563"/>
          </a:xfrm>
        </p:spPr>
        <p:txBody>
          <a:bodyPr>
            <a:normAutofit/>
          </a:bodyPr>
          <a:lstStyle/>
          <a:p>
            <a:r>
              <a:rPr lang="en-US" dirty="0"/>
              <a:t>Evaluation (Cont.)</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48</a:t>
            </a:fld>
            <a:endParaRPr lang="en-US" dirty="0"/>
          </a:p>
        </p:txBody>
      </p:sp>
      <p:sp>
        <p:nvSpPr>
          <p:cNvPr id="4" name="TextBox 3">
            <a:extLst>
              <a:ext uri="{FF2B5EF4-FFF2-40B4-BE49-F238E27FC236}">
                <a16:creationId xmlns:a16="http://schemas.microsoft.com/office/drawing/2014/main" id="{DE08A1A0-1811-8102-32D7-5A0C1F877380}"/>
              </a:ext>
            </a:extLst>
          </p:cNvPr>
          <p:cNvSpPr txBox="1"/>
          <p:nvPr/>
        </p:nvSpPr>
        <p:spPr>
          <a:xfrm>
            <a:off x="788254" y="1890446"/>
            <a:ext cx="184731" cy="2031325"/>
          </a:xfrm>
          <a:prstGeom prst="rect">
            <a:avLst/>
          </a:prstGeom>
          <a:noFill/>
        </p:spPr>
        <p:txBody>
          <a:bodyPr wrap="none" rtlCol="0">
            <a:spAutoFit/>
          </a:bodyPr>
          <a:lstStyle/>
          <a:p>
            <a:pPr algn="l"/>
            <a:endPar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5" name="TextBox 4">
            <a:extLst>
              <a:ext uri="{FF2B5EF4-FFF2-40B4-BE49-F238E27FC236}">
                <a16:creationId xmlns:a16="http://schemas.microsoft.com/office/drawing/2014/main" id="{484D6ACA-8299-3CA3-9CF9-0E81C6A83CD9}"/>
              </a:ext>
            </a:extLst>
          </p:cNvPr>
          <p:cNvSpPr txBox="1"/>
          <p:nvPr/>
        </p:nvSpPr>
        <p:spPr>
          <a:xfrm>
            <a:off x="788254" y="977826"/>
            <a:ext cx="11662488" cy="7571303"/>
          </a:xfrm>
          <a:prstGeom prst="rect">
            <a:avLst/>
          </a:prstGeom>
          <a:noFill/>
        </p:spPr>
        <p:txBody>
          <a:bodyPr wrap="none" rtlCol="0">
            <a:spAutoFit/>
          </a:bodyPr>
          <a:lstStyle/>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To ensure the safety and reliability of the landing process, it is crucial to minimize false positives. The DT model</a:t>
            </a:r>
          </a:p>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performed best here, where it only produced 1 FP. The model should be highly accurate in identifying actual </a:t>
            </a:r>
          </a:p>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successful landings to avoid any erroneous decisions or actions based on incorrect predictions. Therefore, </a:t>
            </a:r>
          </a:p>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false positives are a major problem because they can compromise safety and undermine the trustworthiness of </a:t>
            </a:r>
          </a:p>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the predictive model.</a:t>
            </a: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rPr>
              <a:t>Fi</a:t>
            </a: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nally, here are some strategies that could reduce the FP occurrence and mitigate their impact:</a:t>
            </a: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Gathering more training data: Increasing the quantity and diversity of training data can help the model learn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better decision boundaries, potentially reducing false positives. Ensure that the training data includes a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representative distribution of both positive and negative instances.</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Ensemble methods: Employing ensemble methods, such as bagging or boosting, can help reduce false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positives by combining multiple models' predictions. Ensemble methods often result in more robust and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accurate predictions than a single model.</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Feature engineering: Carefully selecting and engineering features can improve the model's ability to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discriminate between positive and negative instances. Consider incorporating additional relevant features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that capture meaningful information for the problem at hand.</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Using different evaluation metrics: Accuracy alone might not be an appropriate metric when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dealing with imbalanced datasets. Consider using evaluation metrics that are more sensitive to </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false positives, such as precision, recall, F1 score, or area under the precision-recall curve.</a:t>
            </a:r>
          </a:p>
          <a:p>
            <a:pPr marL="285750" indent="-285750">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Tree>
    <p:extLst>
      <p:ext uri="{BB962C8B-B14F-4D97-AF65-F5344CB8AC3E}">
        <p14:creationId xmlns:p14="http://schemas.microsoft.com/office/powerpoint/2010/main" val="1603543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048C-4193-46A7-B629-11E6AF3B6012}"/>
              </a:ext>
            </a:extLst>
          </p:cNvPr>
          <p:cNvSpPr>
            <a:spLocks noGrp="1"/>
          </p:cNvSpPr>
          <p:nvPr>
            <p:ph type="title"/>
          </p:nvPr>
        </p:nvSpPr>
        <p:spPr>
          <a:xfrm>
            <a:off x="788254" y="52955"/>
            <a:ext cx="10515600" cy="1325563"/>
          </a:xfrm>
        </p:spPr>
        <p:txBody>
          <a:bodyPr>
            <a:normAutofit/>
          </a:bodyPr>
          <a:lstStyle/>
          <a:p>
            <a:r>
              <a:rPr lang="en-US" dirty="0"/>
              <a:t>Conclusion</a:t>
            </a:r>
          </a:p>
        </p:txBody>
      </p:sp>
      <p:sp>
        <p:nvSpPr>
          <p:cNvPr id="9" name="Slide Number Placeholder 8">
            <a:extLst>
              <a:ext uri="{FF2B5EF4-FFF2-40B4-BE49-F238E27FC236}">
                <a16:creationId xmlns:a16="http://schemas.microsoft.com/office/drawing/2014/main" id="{0C9BB6B4-244E-4F86-BF5C-9354C21B6043}"/>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49</a:t>
            </a:fld>
            <a:endParaRPr lang="en-US" dirty="0"/>
          </a:p>
        </p:txBody>
      </p:sp>
      <p:sp>
        <p:nvSpPr>
          <p:cNvPr id="4" name="TextBox 3">
            <a:extLst>
              <a:ext uri="{FF2B5EF4-FFF2-40B4-BE49-F238E27FC236}">
                <a16:creationId xmlns:a16="http://schemas.microsoft.com/office/drawing/2014/main" id="{DE08A1A0-1811-8102-32D7-5A0C1F877380}"/>
              </a:ext>
            </a:extLst>
          </p:cNvPr>
          <p:cNvSpPr txBox="1"/>
          <p:nvPr/>
        </p:nvSpPr>
        <p:spPr>
          <a:xfrm>
            <a:off x="788254" y="1890446"/>
            <a:ext cx="184731" cy="2031325"/>
          </a:xfrm>
          <a:prstGeom prst="rect">
            <a:avLst/>
          </a:prstGeom>
          <a:noFill/>
        </p:spPr>
        <p:txBody>
          <a:bodyPr wrap="none" rtlCol="0">
            <a:spAutoFit/>
          </a:bodyPr>
          <a:lstStyle/>
          <a:p>
            <a:pPr algn="l"/>
            <a:endParaRPr lang="en-GB"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2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5" name="TextBox 4">
            <a:extLst>
              <a:ext uri="{FF2B5EF4-FFF2-40B4-BE49-F238E27FC236}">
                <a16:creationId xmlns:a16="http://schemas.microsoft.com/office/drawing/2014/main" id="{484D6ACA-8299-3CA3-9CF9-0E81C6A83CD9}"/>
              </a:ext>
            </a:extLst>
          </p:cNvPr>
          <p:cNvSpPr txBox="1"/>
          <p:nvPr/>
        </p:nvSpPr>
        <p:spPr>
          <a:xfrm>
            <a:off x="511900" y="1496299"/>
            <a:ext cx="11328999" cy="3693319"/>
          </a:xfrm>
          <a:prstGeom prst="rect">
            <a:avLst/>
          </a:prstGeom>
          <a:noFill/>
        </p:spPr>
        <p:txBody>
          <a:bodyPr wrap="none" rtlCol="0">
            <a:spAutoFit/>
          </a:bodyPr>
          <a:lstStyle/>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The decision tree is the best model/ algorithm for this particular dataset</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Most launch sites are near the equator, for an additional natural boost [2]. Which saves costs on extra fuel</a:t>
            </a:r>
          </a:p>
          <a:p>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     and boosters</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The success rate of launches increases over the years</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Launches with a low payload mass show better results than launches with a larger payload mass</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KSC-LC39A has the highest success rate of all launches, amongst all launch sites</a:t>
            </a:r>
          </a:p>
          <a:p>
            <a:pPr marL="285750" indent="-285750">
              <a:buFont typeface="Arial" panose="020B0604020202020204" pitchFamily="34" charset="0"/>
              <a:buChar char="•"/>
            </a:pPr>
            <a:r>
              <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rPr>
              <a:t>Orbits ES-L1, GEO, HEO, and SSO have 100% success rate</a:t>
            </a:r>
          </a:p>
          <a:p>
            <a:pPr marL="285750" indent="-285750">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lgn="l">
              <a:buFont typeface="Arial" panose="020B0604020202020204" pitchFamily="34" charset="0"/>
              <a:buChar char="•"/>
            </a:pPr>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dirty="0">
              <a:solidFill>
                <a:srgbClr val="374151"/>
              </a:solidFill>
              <a:latin typeface="Helvetica Neue" panose="02000503000000020004" pitchFamily="2" charset="0"/>
              <a:ea typeface="Helvetica Neue" panose="02000503000000020004" pitchFamily="2" charset="0"/>
              <a:cs typeface="Helvetica Neue" panose="02000503000000020004" pitchFamily="2" charset="0"/>
            </a:endParaRPr>
          </a:p>
          <a:p>
            <a:pPr algn="l"/>
            <a:endParaRPr lang="en-GB" sz="1800" b="0" i="0" dirty="0">
              <a:solidFill>
                <a:srgbClr val="374151"/>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Tree>
    <p:extLst>
      <p:ext uri="{BB962C8B-B14F-4D97-AF65-F5344CB8AC3E}">
        <p14:creationId xmlns:p14="http://schemas.microsoft.com/office/powerpoint/2010/main" val="3859070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1ED9-04DB-4CDE-9061-CBB220C8211E}"/>
              </a:ext>
            </a:extLst>
          </p:cNvPr>
          <p:cNvSpPr>
            <a:spLocks noGrp="1"/>
          </p:cNvSpPr>
          <p:nvPr>
            <p:ph type="ctrTitle"/>
          </p:nvPr>
        </p:nvSpPr>
        <p:spPr>
          <a:xfrm>
            <a:off x="914400" y="685798"/>
            <a:ext cx="4770783" cy="3217461"/>
          </a:xfrm>
        </p:spPr>
        <p:txBody>
          <a:bodyPr/>
          <a:lstStyle/>
          <a:p>
            <a:r>
              <a:rPr lang="en-US" dirty="0"/>
              <a:t>Methodology</a:t>
            </a:r>
            <a:br>
              <a:rPr lang="en-US" dirty="0"/>
            </a:br>
            <a:endParaRPr lang="en-US" dirty="0"/>
          </a:p>
        </p:txBody>
      </p:sp>
      <p:pic>
        <p:nvPicPr>
          <p:cNvPr id="6" name="Picture Placeholder 5" descr="Moon in the evening sky">
            <a:extLst>
              <a:ext uri="{FF2B5EF4-FFF2-40B4-BE49-F238E27FC236}">
                <a16:creationId xmlns:a16="http://schemas.microsoft.com/office/drawing/2014/main" id="{F5199BAF-8671-4A5C-B912-4B2556FF9B3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57901" y="1"/>
            <a:ext cx="6134099" cy="6857999"/>
          </a:xfrm>
        </p:spPr>
      </p:pic>
    </p:spTree>
    <p:extLst>
      <p:ext uri="{BB962C8B-B14F-4D97-AF65-F5344CB8AC3E}">
        <p14:creationId xmlns:p14="http://schemas.microsoft.com/office/powerpoint/2010/main" val="3266076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a:xfrm>
            <a:off x="914401" y="443553"/>
            <a:ext cx="9914859" cy="1325880"/>
          </a:xfrm>
        </p:spPr>
        <p:txBody>
          <a:bodyPr/>
          <a:lstStyle/>
          <a:p>
            <a:r>
              <a:rPr lang="en-US" dirty="0"/>
              <a:t>Appendix</a:t>
            </a: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914400" y="2709080"/>
            <a:ext cx="5868537" cy="3467881"/>
          </a:xfrm>
        </p:spPr>
        <p:txBody>
          <a:bodyPr/>
          <a:lstStyle/>
          <a:p>
            <a:r>
              <a:rPr lang="en-US" dirty="0"/>
              <a:t>References</a:t>
            </a:r>
          </a:p>
          <a:p>
            <a:r>
              <a:rPr lang="en-US" dirty="0"/>
              <a:t>[1] SpaceX Wiki</a:t>
            </a:r>
          </a:p>
          <a:p>
            <a:r>
              <a:rPr lang="en-US" dirty="0">
                <a:hlinkClick r:id="rId2"/>
              </a:rPr>
              <a:t>https://en.wikipedia.org/wiki/SpaceX</a:t>
            </a:r>
            <a:endParaRPr lang="en-US" dirty="0"/>
          </a:p>
          <a:p>
            <a:r>
              <a:rPr lang="en-US" dirty="0"/>
              <a:t>[2] Basics of Space Flight/ Launch</a:t>
            </a:r>
          </a:p>
          <a:p>
            <a:r>
              <a:rPr lang="en-US" dirty="0">
                <a:hlinkClick r:id="rId3"/>
              </a:rPr>
              <a:t>https://solarsystem.nasa.gov/basics/chapter14-1/#:~:text=If%20a%20spacecraft%20is%20launched,hour%20relative%20to%20Earth's%20center</a:t>
            </a:r>
            <a:r>
              <a:rPr lang="en-US" dirty="0"/>
              <a:t>.</a:t>
            </a:r>
          </a:p>
          <a:p>
            <a:endParaRPr lang="en-US" dirty="0"/>
          </a:p>
        </p:txBody>
      </p:sp>
      <p:pic>
        <p:nvPicPr>
          <p:cNvPr id="9" name="Picture Placeholder 8" descr="Moon in the evening sky">
            <a:extLst>
              <a:ext uri="{FF2B5EF4-FFF2-40B4-BE49-F238E27FC236}">
                <a16:creationId xmlns:a16="http://schemas.microsoft.com/office/drawing/2014/main" id="{B7D17764-41DE-474B-801F-3A31C13890C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l="26" r="26"/>
          <a:stretch/>
        </p:blipFill>
        <p:spPr>
          <a:xfrm>
            <a:off x="7326184" y="2126134"/>
            <a:ext cx="2434622" cy="2503056"/>
          </a:xfrm>
        </p:spPr>
      </p:pic>
      <p:pic>
        <p:nvPicPr>
          <p:cNvPr id="11" name="Picture Placeholder 10" descr="A picture containing sky, outdoor, stars, satellite">
            <a:extLst>
              <a:ext uri="{FF2B5EF4-FFF2-40B4-BE49-F238E27FC236}">
                <a16:creationId xmlns:a16="http://schemas.microsoft.com/office/drawing/2014/main" id="{D47600FE-FF70-4943-A9DC-B1AF91EC0CBC}"/>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35" b="35"/>
          <a:stretch/>
        </p:blipFill>
        <p:spPr>
          <a:xfrm>
            <a:off x="9759092" y="2118839"/>
            <a:ext cx="2427169" cy="2498880"/>
          </a:xfrm>
        </p:spPr>
      </p:pic>
      <p:pic>
        <p:nvPicPr>
          <p:cNvPr id="15" name="Picture Placeholder 14" descr="Star in the evening sky">
            <a:extLst>
              <a:ext uri="{FF2B5EF4-FFF2-40B4-BE49-F238E27FC236}">
                <a16:creationId xmlns:a16="http://schemas.microsoft.com/office/drawing/2014/main" id="{0A64F2A4-8811-44F1-825B-9D04590EB45A}"/>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641" b="641"/>
          <a:stretch/>
        </p:blipFill>
        <p:spPr>
          <a:xfrm>
            <a:off x="7324344" y="4503573"/>
            <a:ext cx="2434622" cy="2354427"/>
          </a:xfrm>
        </p:spPr>
      </p:pic>
      <p:pic>
        <p:nvPicPr>
          <p:cNvPr id="13" name="Picture Placeholder 12" descr="The Northern Lights ">
            <a:extLst>
              <a:ext uri="{FF2B5EF4-FFF2-40B4-BE49-F238E27FC236}">
                <a16:creationId xmlns:a16="http://schemas.microsoft.com/office/drawing/2014/main" id="{38CED09D-01FE-44EB-A655-6EC0819B7094}"/>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522" b="522"/>
          <a:stretch/>
        </p:blipFill>
        <p:spPr>
          <a:xfrm>
            <a:off x="9758966" y="4507560"/>
            <a:ext cx="2436462" cy="2350439"/>
          </a:xfrm>
        </p:spPr>
      </p:pic>
      <p:sp>
        <p:nvSpPr>
          <p:cNvPr id="18" name="Slide Number Placeholder 17">
            <a:extLst>
              <a:ext uri="{FF2B5EF4-FFF2-40B4-BE49-F238E27FC236}">
                <a16:creationId xmlns:a16="http://schemas.microsoft.com/office/drawing/2014/main" id="{0CFCA4BA-5731-4BC1-9FF7-23403BFA938A}"/>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50</a:t>
            </a:fld>
            <a:endParaRPr lang="en-US" dirty="0"/>
          </a:p>
        </p:txBody>
      </p:sp>
    </p:spTree>
    <p:extLst>
      <p:ext uri="{BB962C8B-B14F-4D97-AF65-F5344CB8AC3E}">
        <p14:creationId xmlns:p14="http://schemas.microsoft.com/office/powerpoint/2010/main" val="31042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D072B0-076E-4AAF-84A8-1A907CED4B03}"/>
              </a:ext>
            </a:extLst>
          </p:cNvPr>
          <p:cNvSpPr>
            <a:spLocks noGrp="1"/>
          </p:cNvSpPr>
          <p:nvPr>
            <p:ph type="title"/>
          </p:nvPr>
        </p:nvSpPr>
        <p:spPr>
          <a:xfrm>
            <a:off x="914401" y="525440"/>
            <a:ext cx="5390983" cy="1963318"/>
          </a:xfrm>
        </p:spPr>
        <p:txBody>
          <a:bodyPr/>
          <a:lstStyle/>
          <a:p>
            <a:r>
              <a:rPr lang="en-US" dirty="0"/>
              <a:t>Methodology</a:t>
            </a:r>
            <a:br>
              <a:rPr lang="en-US" dirty="0"/>
            </a:br>
            <a:r>
              <a:rPr lang="en-US" dirty="0"/>
              <a:t>- Steps</a:t>
            </a:r>
          </a:p>
        </p:txBody>
      </p:sp>
      <p:sp>
        <p:nvSpPr>
          <p:cNvPr id="6" name="Content Placeholder 5">
            <a:extLst>
              <a:ext uri="{FF2B5EF4-FFF2-40B4-BE49-F238E27FC236}">
                <a16:creationId xmlns:a16="http://schemas.microsoft.com/office/drawing/2014/main" id="{FEF7041F-5C33-40F8-A459-751AEB102408}"/>
              </a:ext>
            </a:extLst>
          </p:cNvPr>
          <p:cNvSpPr>
            <a:spLocks noGrp="1"/>
          </p:cNvSpPr>
          <p:nvPr>
            <p:ph idx="1"/>
          </p:nvPr>
        </p:nvSpPr>
        <p:spPr>
          <a:xfrm>
            <a:off x="755136" y="2997808"/>
            <a:ext cx="5855534" cy="3701074"/>
          </a:xfrm>
        </p:spPr>
        <p:txBody>
          <a:bodyPr>
            <a:normAutofit fontScale="70000" lnSpcReduction="20000"/>
          </a:bodyPr>
          <a:lstStyle/>
          <a:p>
            <a:pPr marL="0" indent="0"/>
            <a:r>
              <a:rPr lang="en-US" dirty="0"/>
              <a:t>Data Collection:</a:t>
            </a:r>
          </a:p>
          <a:p>
            <a:pPr marL="800100" lvl="1" indent="-342900"/>
            <a:r>
              <a:rPr lang="en-US" dirty="0"/>
              <a:t>Using SpaceX Rest API</a:t>
            </a:r>
          </a:p>
          <a:p>
            <a:pPr marL="800100" lvl="1" indent="-342900"/>
            <a:r>
              <a:rPr lang="en-US" dirty="0"/>
              <a:t>Using web scraping from Wikipedia</a:t>
            </a:r>
          </a:p>
          <a:p>
            <a:pPr marL="0" indent="0"/>
            <a:r>
              <a:rPr lang="en-US" dirty="0"/>
              <a:t>Data Wrangling:</a:t>
            </a:r>
          </a:p>
          <a:p>
            <a:pPr marL="742950" lvl="1" indent="-285750"/>
            <a:r>
              <a:rPr lang="en-GB" sz="1600" dirty="0"/>
              <a:t>Filter data, handle missing values and apply one hot encoding (to prepare data for analysis and modelling)</a:t>
            </a:r>
          </a:p>
          <a:p>
            <a:pPr marL="285750" indent="-285750"/>
            <a:r>
              <a:rPr lang="en-GB" dirty="0"/>
              <a:t>EDA: </a:t>
            </a:r>
          </a:p>
          <a:p>
            <a:pPr marL="800100" lvl="1" indent="-342900"/>
            <a:r>
              <a:rPr lang="en-GB" dirty="0"/>
              <a:t>Perform EDA with visualization and SQL </a:t>
            </a:r>
          </a:p>
          <a:p>
            <a:pPr marL="800100" lvl="1" indent="-342900"/>
            <a:r>
              <a:rPr lang="en-GB" dirty="0"/>
              <a:t>Perform interactive visual analytics using Folium and    </a:t>
            </a:r>
          </a:p>
          <a:p>
            <a:pPr marL="457200" lvl="1" indent="0">
              <a:buNone/>
            </a:pPr>
            <a:r>
              <a:rPr lang="en-GB" dirty="0"/>
              <a:t>         </a:t>
            </a:r>
            <a:r>
              <a:rPr lang="en-GB" dirty="0" err="1"/>
              <a:t>Plotly</a:t>
            </a:r>
            <a:r>
              <a:rPr lang="en-GB" dirty="0"/>
              <a:t> Dash </a:t>
            </a:r>
          </a:p>
          <a:p>
            <a:pPr marL="0" indent="0"/>
            <a:r>
              <a:rPr lang="en-GB" dirty="0"/>
              <a:t>Build Model:</a:t>
            </a:r>
          </a:p>
          <a:p>
            <a:pPr lvl="1"/>
            <a:r>
              <a:rPr lang="en-GB" dirty="0"/>
              <a:t>To predict landing outcomes using classification models. Tune and evaluate for model optimization</a:t>
            </a:r>
          </a:p>
          <a:p>
            <a:pPr marL="457200" lvl="1" indent="0"/>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0" indent="0"/>
            <a:endParaRPr lang="en-US" dirty="0"/>
          </a:p>
        </p:txBody>
      </p:sp>
      <p:pic>
        <p:nvPicPr>
          <p:cNvPr id="12" name="Picture Placeholder 11" descr="A galaxy in space">
            <a:extLst>
              <a:ext uri="{FF2B5EF4-FFF2-40B4-BE49-F238E27FC236}">
                <a16:creationId xmlns:a16="http://schemas.microsoft.com/office/drawing/2014/main" id="{74CBA211-37A0-4CC8-ACD3-522C5BE6773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14166" y="-1798"/>
            <a:ext cx="2846566" cy="2872294"/>
          </a:xfrm>
        </p:spPr>
      </p:pic>
      <p:pic>
        <p:nvPicPr>
          <p:cNvPr id="14" name="Picture Placeholder 13" descr="A spiral galaxy in space">
            <a:extLst>
              <a:ext uri="{FF2B5EF4-FFF2-40B4-BE49-F238E27FC236}">
                <a16:creationId xmlns:a16="http://schemas.microsoft.com/office/drawing/2014/main" id="{1EAE460E-5FC8-45EA-B10F-E699814E8EA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60733" y="-1798"/>
            <a:ext cx="2826990" cy="2854594"/>
          </a:xfrm>
        </p:spPr>
      </p:pic>
      <p:pic>
        <p:nvPicPr>
          <p:cNvPr id="18" name="Picture Placeholder 17" descr="Star in the evening sky">
            <a:extLst>
              <a:ext uri="{FF2B5EF4-FFF2-40B4-BE49-F238E27FC236}">
                <a16:creationId xmlns:a16="http://schemas.microsoft.com/office/drawing/2014/main" id="{D9F63E76-B657-482E-810D-3321F4B962AA}"/>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14169" y="2856391"/>
            <a:ext cx="2846565" cy="4001609"/>
          </a:xfrm>
        </p:spPr>
      </p:pic>
      <p:pic>
        <p:nvPicPr>
          <p:cNvPr id="16" name="Picture Placeholder 15" descr="The Northern Lights ">
            <a:extLst>
              <a:ext uri="{FF2B5EF4-FFF2-40B4-BE49-F238E27FC236}">
                <a16:creationId xmlns:a16="http://schemas.microsoft.com/office/drawing/2014/main" id="{0B4EBE43-9BF3-4053-9882-9A8FE1110EEF}"/>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356456" y="2828943"/>
            <a:ext cx="2835544" cy="4038805"/>
          </a:xfrm>
        </p:spPr>
      </p:pic>
      <p:sp>
        <p:nvSpPr>
          <p:cNvPr id="21" name="Slide Number Placeholder 20">
            <a:extLst>
              <a:ext uri="{FF2B5EF4-FFF2-40B4-BE49-F238E27FC236}">
                <a16:creationId xmlns:a16="http://schemas.microsoft.com/office/drawing/2014/main" id="{04AC6251-86B6-46D0-9E3A-E833E8CCD8DE}"/>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6</a:t>
            </a:fld>
            <a:endParaRPr lang="en-US" dirty="0"/>
          </a:p>
        </p:txBody>
      </p:sp>
    </p:spTree>
    <p:extLst>
      <p:ext uri="{BB962C8B-B14F-4D97-AF65-F5344CB8AC3E}">
        <p14:creationId xmlns:p14="http://schemas.microsoft.com/office/powerpoint/2010/main" val="3990959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Data Collection – API</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3044574" y="2506501"/>
            <a:ext cx="8469865" cy="3868387"/>
          </a:xfrm>
        </p:spPr>
        <p:txBody>
          <a:bodyPr>
            <a:normAutofit fontScale="85000" lnSpcReduction="10000"/>
          </a:bodyPr>
          <a:lstStyle/>
          <a:p>
            <a:r>
              <a:rPr lang="en-US" b="1" dirty="0"/>
              <a:t>Steps</a:t>
            </a:r>
          </a:p>
          <a:p>
            <a:pPr marL="342900" indent="-342900">
              <a:buFont typeface="Arial" panose="020B0604020202020204" pitchFamily="34" charset="0"/>
              <a:buChar char="•"/>
            </a:pPr>
            <a:r>
              <a:rPr lang="en-US" b="1" dirty="0"/>
              <a:t>Request data </a:t>
            </a:r>
            <a:r>
              <a:rPr lang="en-US" dirty="0"/>
              <a:t>from SpaceX API (rocket launch data)</a:t>
            </a:r>
          </a:p>
          <a:p>
            <a:pPr marL="342900" indent="-342900">
              <a:buFont typeface="Arial" panose="020B0604020202020204" pitchFamily="34" charset="0"/>
              <a:buChar char="•"/>
            </a:pPr>
            <a:r>
              <a:rPr lang="en-US" b="1" dirty="0"/>
              <a:t>Decode response </a:t>
            </a:r>
            <a:r>
              <a:rPr lang="en-US" dirty="0"/>
              <a:t>using .</a:t>
            </a:r>
            <a:r>
              <a:rPr lang="en-US" dirty="0" err="1"/>
              <a:t>json</a:t>
            </a:r>
            <a:r>
              <a:rPr lang="en-US" dirty="0"/>
              <a:t>() and convert to a </a:t>
            </a:r>
            <a:r>
              <a:rPr lang="en-US" dirty="0" err="1"/>
              <a:t>dataframe</a:t>
            </a:r>
            <a:r>
              <a:rPr lang="en-US" dirty="0"/>
              <a:t> using .</a:t>
            </a:r>
            <a:r>
              <a:rPr lang="en-US" dirty="0" err="1"/>
              <a:t>jason_normalize</a:t>
            </a:r>
            <a:r>
              <a:rPr lang="en-US" dirty="0"/>
              <a:t>()</a:t>
            </a:r>
          </a:p>
          <a:p>
            <a:pPr marL="342900" indent="-342900">
              <a:buFont typeface="Arial" panose="020B0604020202020204" pitchFamily="34" charset="0"/>
              <a:buChar char="•"/>
            </a:pPr>
            <a:r>
              <a:rPr lang="en-US" b="1" dirty="0"/>
              <a:t>Request information </a:t>
            </a:r>
            <a:r>
              <a:rPr lang="en-US" dirty="0"/>
              <a:t>about the launches from SpaceX API using custom functions</a:t>
            </a:r>
          </a:p>
          <a:p>
            <a:pPr marL="342900" indent="-342900">
              <a:buFont typeface="Arial" panose="020B0604020202020204" pitchFamily="34" charset="0"/>
              <a:buChar char="•"/>
            </a:pPr>
            <a:r>
              <a:rPr lang="en-US" b="1" dirty="0"/>
              <a:t>Create dictionary </a:t>
            </a:r>
            <a:r>
              <a:rPr lang="en-US" dirty="0"/>
              <a:t>from data</a:t>
            </a:r>
          </a:p>
          <a:p>
            <a:pPr marL="342900" indent="-342900">
              <a:buFont typeface="Arial" panose="020B0604020202020204" pitchFamily="34" charset="0"/>
              <a:buChar char="•"/>
            </a:pPr>
            <a:r>
              <a:rPr lang="en-US" b="1" dirty="0"/>
              <a:t>Create </a:t>
            </a:r>
            <a:r>
              <a:rPr lang="en-US" b="1" dirty="0" err="1"/>
              <a:t>dataframe</a:t>
            </a:r>
            <a:r>
              <a:rPr lang="en-US" b="1" dirty="0"/>
              <a:t> </a:t>
            </a:r>
            <a:r>
              <a:rPr lang="en-US" dirty="0"/>
              <a:t>from the dictionary</a:t>
            </a:r>
          </a:p>
          <a:p>
            <a:pPr marL="342900" indent="-342900">
              <a:buFont typeface="Arial" panose="020B0604020202020204" pitchFamily="34" charset="0"/>
              <a:buChar char="•"/>
            </a:pPr>
            <a:r>
              <a:rPr lang="en-US" b="1" dirty="0"/>
              <a:t>Filter </a:t>
            </a:r>
            <a:r>
              <a:rPr lang="en-US" b="1" dirty="0" err="1"/>
              <a:t>dataframe</a:t>
            </a:r>
            <a:r>
              <a:rPr lang="en-US" b="1" dirty="0"/>
              <a:t> </a:t>
            </a:r>
            <a:r>
              <a:rPr lang="en-US" dirty="0"/>
              <a:t>to contain only Falcon 9 launches</a:t>
            </a:r>
          </a:p>
          <a:p>
            <a:pPr marL="342900" indent="-342900">
              <a:buFont typeface="Arial" panose="020B0604020202020204" pitchFamily="34" charset="0"/>
              <a:buChar char="•"/>
            </a:pPr>
            <a:r>
              <a:rPr lang="en-US" b="1" dirty="0"/>
              <a:t>Replace missing values </a:t>
            </a:r>
            <a:r>
              <a:rPr lang="en-US" dirty="0"/>
              <a:t>of Payload Mass with </a:t>
            </a:r>
            <a:r>
              <a:rPr lang="en-US" dirty="0" err="1"/>
              <a:t>calculated.mean</a:t>
            </a:r>
            <a:r>
              <a:rPr lang="en-US" dirty="0"/>
              <a:t>()</a:t>
            </a:r>
          </a:p>
          <a:p>
            <a:pPr marL="342900" indent="-342900">
              <a:buFont typeface="Arial" panose="020B0604020202020204" pitchFamily="34" charset="0"/>
              <a:buChar char="•"/>
            </a:pPr>
            <a:r>
              <a:rPr lang="en-US" b="1" dirty="0"/>
              <a:t>Export data </a:t>
            </a:r>
            <a:r>
              <a:rPr lang="en-US" dirty="0"/>
              <a:t>to csv file</a:t>
            </a:r>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7</a:t>
            </a:fld>
            <a:endParaRPr lang="en-US" dirty="0"/>
          </a:p>
        </p:txBody>
      </p:sp>
    </p:spTree>
    <p:extLst>
      <p:ext uri="{BB962C8B-B14F-4D97-AF65-F5344CB8AC3E}">
        <p14:creationId xmlns:p14="http://schemas.microsoft.com/office/powerpoint/2010/main" val="176052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Data Collection – Web Scraping</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836201" y="2354670"/>
            <a:ext cx="8554949" cy="4019139"/>
          </a:xfrm>
        </p:spPr>
        <p:txBody>
          <a:bodyPr>
            <a:normAutofit/>
          </a:bodyPr>
          <a:lstStyle/>
          <a:p>
            <a:r>
              <a:rPr lang="en-US" b="1" dirty="0"/>
              <a:t>Steps</a:t>
            </a:r>
          </a:p>
          <a:p>
            <a:pPr marL="342900" indent="-342900">
              <a:buFont typeface="Arial" panose="020B0604020202020204" pitchFamily="34" charset="0"/>
              <a:buChar char="•"/>
            </a:pPr>
            <a:r>
              <a:rPr lang="en-US" b="1" dirty="0"/>
              <a:t>Request data </a:t>
            </a:r>
            <a:r>
              <a:rPr lang="en-US" dirty="0"/>
              <a:t>from Wikipedia (Falcon 9 launch data)</a:t>
            </a:r>
          </a:p>
          <a:p>
            <a:pPr marL="342900" indent="-342900">
              <a:buFont typeface="Arial" panose="020B0604020202020204" pitchFamily="34" charset="0"/>
              <a:buChar char="•"/>
            </a:pPr>
            <a:r>
              <a:rPr lang="en-US" b="1" dirty="0"/>
              <a:t>Create </a:t>
            </a:r>
            <a:r>
              <a:rPr lang="en-US" b="1" dirty="0" err="1"/>
              <a:t>BeautifulSoup</a:t>
            </a:r>
            <a:r>
              <a:rPr lang="en-US" b="1" dirty="0"/>
              <a:t> (</a:t>
            </a:r>
            <a:r>
              <a:rPr lang="en-US" b="1" dirty="0" err="1"/>
              <a:t>webscraping</a:t>
            </a:r>
            <a:r>
              <a:rPr lang="en-US" b="1" dirty="0"/>
              <a:t> library) object </a:t>
            </a:r>
            <a:r>
              <a:rPr lang="en-US" dirty="0"/>
              <a:t>from HTML response</a:t>
            </a:r>
          </a:p>
          <a:p>
            <a:pPr marL="342900" indent="-342900">
              <a:buFont typeface="Arial" panose="020B0604020202020204" pitchFamily="34" charset="0"/>
              <a:buChar char="•"/>
            </a:pPr>
            <a:r>
              <a:rPr lang="en-US" b="1" dirty="0"/>
              <a:t>Extract column names </a:t>
            </a:r>
            <a:r>
              <a:rPr lang="en-US" dirty="0"/>
              <a:t>from HTML table header</a:t>
            </a:r>
          </a:p>
          <a:p>
            <a:pPr marL="342900" indent="-342900">
              <a:buFont typeface="Arial" panose="020B0604020202020204" pitchFamily="34" charset="0"/>
              <a:buChar char="•"/>
            </a:pPr>
            <a:r>
              <a:rPr lang="en-US" b="1" dirty="0"/>
              <a:t>Collect data </a:t>
            </a:r>
            <a:r>
              <a:rPr lang="en-US" dirty="0"/>
              <a:t>from parsing HTML tables</a:t>
            </a:r>
          </a:p>
          <a:p>
            <a:pPr marL="342900" indent="-342900">
              <a:buFont typeface="Arial" panose="020B0604020202020204" pitchFamily="34" charset="0"/>
              <a:buChar char="•"/>
            </a:pPr>
            <a:r>
              <a:rPr lang="en-US" b="1" dirty="0"/>
              <a:t>Create dictionary </a:t>
            </a:r>
            <a:r>
              <a:rPr lang="en-US" dirty="0"/>
              <a:t>from the data</a:t>
            </a:r>
          </a:p>
          <a:p>
            <a:pPr marL="342900" indent="-342900">
              <a:buFont typeface="Arial" panose="020B0604020202020204" pitchFamily="34" charset="0"/>
              <a:buChar char="•"/>
            </a:pPr>
            <a:r>
              <a:rPr lang="en-US" b="1" dirty="0"/>
              <a:t>Create </a:t>
            </a:r>
            <a:r>
              <a:rPr lang="en-US" b="1" dirty="0" err="1"/>
              <a:t>dataframe</a:t>
            </a:r>
            <a:r>
              <a:rPr lang="en-US" b="1" dirty="0"/>
              <a:t> </a:t>
            </a:r>
            <a:r>
              <a:rPr lang="en-US" dirty="0"/>
              <a:t>from the dictionary</a:t>
            </a:r>
          </a:p>
          <a:p>
            <a:pPr marL="342900" indent="-342900">
              <a:buFont typeface="Arial" panose="020B0604020202020204" pitchFamily="34" charset="0"/>
              <a:buChar char="•"/>
            </a:pPr>
            <a:r>
              <a:rPr lang="en-US" b="1" dirty="0"/>
              <a:t>Export data </a:t>
            </a:r>
            <a:r>
              <a:rPr lang="en-US" dirty="0"/>
              <a:t>to csv file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8</a:t>
            </a:fld>
            <a:endParaRPr lang="en-US" dirty="0"/>
          </a:p>
        </p:txBody>
      </p:sp>
    </p:spTree>
    <p:extLst>
      <p:ext uri="{BB962C8B-B14F-4D97-AF65-F5344CB8AC3E}">
        <p14:creationId xmlns:p14="http://schemas.microsoft.com/office/powerpoint/2010/main" val="296951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FD483A78-48D6-4682-BE37-B2D0C566DB9D}"/>
              </a:ext>
            </a:extLst>
          </p:cNvPr>
          <p:cNvSpPr>
            <a:spLocks noGrp="1"/>
          </p:cNvSpPr>
          <p:nvPr>
            <p:ph type="title"/>
          </p:nvPr>
        </p:nvSpPr>
        <p:spPr>
          <a:xfrm>
            <a:off x="2743200" y="1"/>
            <a:ext cx="9432315" cy="2198972"/>
          </a:xfrm>
        </p:spPr>
        <p:txBody>
          <a:bodyPr/>
          <a:lstStyle/>
          <a:p>
            <a:r>
              <a:rPr lang="en-US" dirty="0"/>
              <a:t>Data Wrangling – Part 1</a:t>
            </a:r>
          </a:p>
        </p:txBody>
      </p:sp>
      <p:pic>
        <p:nvPicPr>
          <p:cNvPr id="8" name="Picture Placeholder 7" descr="A picture containing sky, outdoor, sunset, sun, satellite">
            <a:extLst>
              <a:ext uri="{FF2B5EF4-FFF2-40B4-BE49-F238E27FC236}">
                <a16:creationId xmlns:a16="http://schemas.microsoft.com/office/drawing/2014/main" id="{1424FF41-F655-4118-95E4-CC03D48966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6483" y="0"/>
            <a:ext cx="2773332" cy="2202508"/>
          </a:xfrm>
        </p:spPr>
      </p:pic>
      <p:pic>
        <p:nvPicPr>
          <p:cNvPr id="10" name="Picture Placeholder 9" descr="A picture containing sky, outdoor, stars, satellite">
            <a:extLst>
              <a:ext uri="{FF2B5EF4-FFF2-40B4-BE49-F238E27FC236}">
                <a16:creationId xmlns:a16="http://schemas.microsoft.com/office/drawing/2014/main" id="{9CB36CBF-780F-44BF-90F7-7C2E32629C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6484" y="2202508"/>
            <a:ext cx="2773332" cy="2327746"/>
          </a:xfrm>
        </p:spPr>
      </p:pic>
      <p:pic>
        <p:nvPicPr>
          <p:cNvPr id="12" name="Picture Placeholder 11" descr="Star in the evening sky">
            <a:extLst>
              <a:ext uri="{FF2B5EF4-FFF2-40B4-BE49-F238E27FC236}">
                <a16:creationId xmlns:a16="http://schemas.microsoft.com/office/drawing/2014/main" id="{09C1E283-54F6-4BE3-BD4B-B4C5888D08C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6484" y="4530254"/>
            <a:ext cx="2773332" cy="2327746"/>
          </a:xfrm>
        </p:spPr>
      </p:pic>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952107" y="2516774"/>
            <a:ext cx="8325493" cy="4038137"/>
          </a:xfrm>
        </p:spPr>
        <p:txBody>
          <a:bodyPr>
            <a:normAutofit/>
          </a:bodyPr>
          <a:lstStyle/>
          <a:p>
            <a:pPr marL="342900" indent="-342900">
              <a:buFont typeface="Arial" panose="020B0604020202020204" pitchFamily="34" charset="0"/>
              <a:buChar char="•"/>
            </a:pPr>
            <a:r>
              <a:rPr lang="en-US" b="1" dirty="0"/>
              <a:t>Calculate number of launches for each site</a:t>
            </a:r>
          </a:p>
          <a:p>
            <a:pPr marL="342900" indent="-342900">
              <a:buFont typeface="Arial" panose="020B0604020202020204" pitchFamily="34" charset="0"/>
              <a:buChar char="•"/>
            </a:pPr>
            <a:r>
              <a:rPr lang="en-US" b="1" dirty="0"/>
              <a:t>Calculate the number occurrence of each object</a:t>
            </a:r>
          </a:p>
          <a:p>
            <a:pPr marL="342900" indent="-342900">
              <a:buFont typeface="Arial" panose="020B0604020202020204" pitchFamily="34" charset="0"/>
              <a:buChar char="•"/>
            </a:pPr>
            <a:r>
              <a:rPr lang="en-US" b="1" dirty="0"/>
              <a:t>Calculate the number and occurrences of mission outcome per orbit type</a:t>
            </a:r>
          </a:p>
          <a:p>
            <a:pPr marL="342900" indent="-342900">
              <a:buFont typeface="Arial" panose="020B0604020202020204" pitchFamily="34" charset="0"/>
              <a:buChar char="•"/>
            </a:pPr>
            <a:r>
              <a:rPr lang="en-US" b="1" dirty="0"/>
              <a:t>Create landing outcome column (target variable/ 0 or 1)</a:t>
            </a:r>
          </a:p>
          <a:p>
            <a:pPr marL="342900" indent="-342900">
              <a:buFont typeface="Arial" panose="020B0604020202020204" pitchFamily="34" charset="0"/>
              <a:buChar char="•"/>
            </a:pPr>
            <a:r>
              <a:rPr lang="en-US" b="1" dirty="0"/>
              <a:t>Export data to csv file</a:t>
            </a:r>
          </a:p>
          <a:p>
            <a:pPr marL="342900" indent="-342900">
              <a:buFont typeface="Arial" panose="020B0604020202020204" pitchFamily="34" charset="0"/>
              <a:buChar char="•"/>
            </a:pPr>
            <a:endParaRPr lang="en-US" b="1" dirty="0"/>
          </a:p>
          <a:p>
            <a:endParaRPr lang="en-US" b="1" dirty="0"/>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5" name="Slide Number Placeholder 14">
            <a:extLst>
              <a:ext uri="{FF2B5EF4-FFF2-40B4-BE49-F238E27FC236}">
                <a16:creationId xmlns:a16="http://schemas.microsoft.com/office/drawing/2014/main" id="{E87B0019-071E-4C19-9139-35D5377D2C85}"/>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9</a:t>
            </a:fld>
            <a:endParaRPr lang="en-US" dirty="0"/>
          </a:p>
        </p:txBody>
      </p:sp>
    </p:spTree>
    <p:extLst>
      <p:ext uri="{BB962C8B-B14F-4D97-AF65-F5344CB8AC3E}">
        <p14:creationId xmlns:p14="http://schemas.microsoft.com/office/powerpoint/2010/main" val="2234170131"/>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B118D6-128D-43B3-85E6-8FCAA2EB05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5AD131-67BF-4393-AA4E-623975A4AB5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F20E838-9521-45C8-9ECF-0A68B7D2B38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_ModOverlayVTI</Template>
  <TotalTime>0</TotalTime>
  <Words>3599</Words>
  <Application>Microsoft Macintosh PowerPoint</Application>
  <PresentationFormat>Widescreen</PresentationFormat>
  <Paragraphs>468</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Nova Light</vt:lpstr>
      <vt:lpstr>Calibri</vt:lpstr>
      <vt:lpstr>Elephant</vt:lpstr>
      <vt:lpstr>Helvetica Neue</vt:lpstr>
      <vt:lpstr>ModOverlayVTI</vt:lpstr>
      <vt:lpstr>Data Science and Machine Learning Capstone Project    </vt:lpstr>
      <vt:lpstr>Outline</vt:lpstr>
      <vt:lpstr>Executive Summary</vt:lpstr>
      <vt:lpstr>Introduction</vt:lpstr>
      <vt:lpstr>Methodology </vt:lpstr>
      <vt:lpstr>Methodology - Steps</vt:lpstr>
      <vt:lpstr>Data Collection – API</vt:lpstr>
      <vt:lpstr>Data Collection – Web Scraping</vt:lpstr>
      <vt:lpstr>Data Wrangling – Part 1</vt:lpstr>
      <vt:lpstr>Data Wrangling – Part 2</vt:lpstr>
      <vt:lpstr>EDA with Data Visualization</vt:lpstr>
      <vt:lpstr>EDA with SQL</vt:lpstr>
      <vt:lpstr>Build an Interactive Map with Folium</vt:lpstr>
      <vt:lpstr>Build a Dashboard with Plotly Dash</vt:lpstr>
      <vt:lpstr>Predictive Analytics (Classification)</vt:lpstr>
      <vt:lpstr>Results </vt:lpstr>
      <vt:lpstr>Results - Summary</vt:lpstr>
      <vt:lpstr>EDA with Visualization </vt:lpstr>
      <vt:lpstr>Flight Number v Launch Site</vt:lpstr>
      <vt:lpstr>Payload v Launch Site</vt:lpstr>
      <vt:lpstr>Success Rate v Orbit Type</vt:lpstr>
      <vt:lpstr>Flights Number v Orbit Type</vt:lpstr>
      <vt:lpstr>Payload Mass v Orbit Type</vt:lpstr>
      <vt:lpstr>Launch Success Yearly Trend</vt:lpstr>
      <vt:lpstr>EDA with SQL</vt:lpstr>
      <vt:lpstr>All Launch Site Names</vt:lpstr>
      <vt:lpstr>Launch Site Begins With ‘KSC’</vt:lpstr>
      <vt:lpstr>Total Payload Mass</vt:lpstr>
      <vt:lpstr>Average Payload Mass by F9 v1.1</vt:lpstr>
      <vt:lpstr>First Successful Drone Ship Date</vt:lpstr>
      <vt:lpstr>Successful Ground Pad Landing With Payload Between 4000 and 6000kg</vt:lpstr>
      <vt:lpstr>Total Number of Successful and Failed Mission Outcomes</vt:lpstr>
      <vt:lpstr>Boosters That Carried Maximum Payload Mass</vt:lpstr>
      <vt:lpstr>2017 Launch Records</vt:lpstr>
      <vt:lpstr>Rank the Count of Successful Landing Outcomes Between 04/06/10 to 20/03/17 </vt:lpstr>
      <vt:lpstr>Launch Site Location Analysis</vt:lpstr>
      <vt:lpstr>Launch Sites (with Markers)</vt:lpstr>
      <vt:lpstr>Launch Outcomes for Each Site</vt:lpstr>
      <vt:lpstr>Distance from Launch Site to Proximity</vt:lpstr>
      <vt:lpstr>Build a Dashboard (App) With Plotly Dash</vt:lpstr>
      <vt:lpstr>Launch Success Count for All Sites</vt:lpstr>
      <vt:lpstr>Launch Site with Highest Launch Success Ratio</vt:lpstr>
      <vt:lpstr>Payload Mass v Launch Outcome for All Sites</vt:lpstr>
      <vt:lpstr>Predictive Analytics (Binary Classification)</vt:lpstr>
      <vt:lpstr>Evaluation</vt:lpstr>
      <vt:lpstr>Evaluation (Cont.)</vt:lpstr>
      <vt:lpstr>Evaluation (Cont.) – Confusion Matrix</vt:lpstr>
      <vt:lpstr>Evaluation (Cont.)</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2021-01-30T10:53:51Z</dcterms:created>
  <dcterms:modified xsi:type="dcterms:W3CDTF">2023-06-17T09:14:05Z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